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51"/>
  </p:notesMasterIdLst>
  <p:sldIdLst>
    <p:sldId id="426" r:id="rId2"/>
    <p:sldId id="427" r:id="rId3"/>
    <p:sldId id="428" r:id="rId4"/>
    <p:sldId id="429" r:id="rId5"/>
    <p:sldId id="430" r:id="rId6"/>
    <p:sldId id="431" r:id="rId7"/>
    <p:sldId id="432" r:id="rId8"/>
    <p:sldId id="433" r:id="rId9"/>
    <p:sldId id="434" r:id="rId10"/>
    <p:sldId id="435" r:id="rId11"/>
    <p:sldId id="436" r:id="rId12"/>
    <p:sldId id="437" r:id="rId13"/>
    <p:sldId id="438" r:id="rId14"/>
    <p:sldId id="439" r:id="rId15"/>
    <p:sldId id="440" r:id="rId16"/>
    <p:sldId id="441" r:id="rId17"/>
    <p:sldId id="442" r:id="rId18"/>
    <p:sldId id="443" r:id="rId19"/>
    <p:sldId id="444" r:id="rId20"/>
    <p:sldId id="445" r:id="rId21"/>
    <p:sldId id="446" r:id="rId22"/>
    <p:sldId id="447" r:id="rId23"/>
    <p:sldId id="448" r:id="rId24"/>
    <p:sldId id="367" r:id="rId25"/>
    <p:sldId id="374" r:id="rId26"/>
    <p:sldId id="373" r:id="rId27"/>
    <p:sldId id="368" r:id="rId28"/>
    <p:sldId id="369" r:id="rId29"/>
    <p:sldId id="370" r:id="rId30"/>
    <p:sldId id="371" r:id="rId31"/>
    <p:sldId id="372" r:id="rId32"/>
    <p:sldId id="375" r:id="rId33"/>
    <p:sldId id="377" r:id="rId34"/>
    <p:sldId id="314" r:id="rId35"/>
    <p:sldId id="273" r:id="rId36"/>
    <p:sldId id="423" r:id="rId37"/>
    <p:sldId id="270" r:id="rId38"/>
    <p:sldId id="274" r:id="rId39"/>
    <p:sldId id="272" r:id="rId40"/>
    <p:sldId id="351" r:id="rId41"/>
    <p:sldId id="352" r:id="rId42"/>
    <p:sldId id="317" r:id="rId43"/>
    <p:sldId id="318" r:id="rId44"/>
    <p:sldId id="319" r:id="rId45"/>
    <p:sldId id="358" r:id="rId46"/>
    <p:sldId id="359" r:id="rId47"/>
    <p:sldId id="360" r:id="rId48"/>
    <p:sldId id="275" r:id="rId49"/>
    <p:sldId id="276" r:id="rId50"/>
    <p:sldId id="287" r:id="rId51"/>
    <p:sldId id="323" r:id="rId52"/>
    <p:sldId id="324" r:id="rId53"/>
    <p:sldId id="325" r:id="rId54"/>
    <p:sldId id="326" r:id="rId55"/>
    <p:sldId id="327" r:id="rId56"/>
    <p:sldId id="328" r:id="rId57"/>
    <p:sldId id="329" r:id="rId58"/>
    <p:sldId id="330" r:id="rId59"/>
    <p:sldId id="331" r:id="rId60"/>
    <p:sldId id="332" r:id="rId61"/>
    <p:sldId id="333" r:id="rId62"/>
    <p:sldId id="334" r:id="rId63"/>
    <p:sldId id="335" r:id="rId64"/>
    <p:sldId id="336" r:id="rId65"/>
    <p:sldId id="348" r:id="rId66"/>
    <p:sldId id="361" r:id="rId67"/>
    <p:sldId id="353" r:id="rId68"/>
    <p:sldId id="354" r:id="rId69"/>
    <p:sldId id="355" r:id="rId70"/>
    <p:sldId id="356" r:id="rId71"/>
    <p:sldId id="339" r:id="rId72"/>
    <p:sldId id="357" r:id="rId73"/>
    <p:sldId id="288" r:id="rId74"/>
    <p:sldId id="364" r:id="rId75"/>
    <p:sldId id="321" r:id="rId76"/>
    <p:sldId id="320" r:id="rId77"/>
    <p:sldId id="349" r:id="rId78"/>
    <p:sldId id="382" r:id="rId79"/>
    <p:sldId id="350" r:id="rId80"/>
    <p:sldId id="343" r:id="rId81"/>
    <p:sldId id="344" r:id="rId82"/>
    <p:sldId id="345" r:id="rId83"/>
    <p:sldId id="346" r:id="rId84"/>
    <p:sldId id="347" r:id="rId85"/>
    <p:sldId id="363" r:id="rId86"/>
    <p:sldId id="362" r:id="rId87"/>
    <p:sldId id="289" r:id="rId88"/>
    <p:sldId id="378" r:id="rId89"/>
    <p:sldId id="386" r:id="rId90"/>
    <p:sldId id="290" r:id="rId91"/>
    <p:sldId id="388" r:id="rId92"/>
    <p:sldId id="389" r:id="rId93"/>
    <p:sldId id="381" r:id="rId94"/>
    <p:sldId id="383" r:id="rId95"/>
    <p:sldId id="387" r:id="rId96"/>
    <p:sldId id="390" r:id="rId97"/>
    <p:sldId id="391" r:id="rId98"/>
    <p:sldId id="298" r:id="rId99"/>
    <p:sldId id="425" r:id="rId100"/>
    <p:sldId id="366" r:id="rId101"/>
    <p:sldId id="384" r:id="rId102"/>
    <p:sldId id="380" r:id="rId103"/>
    <p:sldId id="385" r:id="rId104"/>
    <p:sldId id="392" r:id="rId105"/>
    <p:sldId id="393" r:id="rId106"/>
    <p:sldId id="394" r:id="rId107"/>
    <p:sldId id="293" r:id="rId108"/>
    <p:sldId id="294" r:id="rId109"/>
    <p:sldId id="295" r:id="rId110"/>
    <p:sldId id="296" r:id="rId111"/>
    <p:sldId id="297" r:id="rId112"/>
    <p:sldId id="299" r:id="rId113"/>
    <p:sldId id="301" r:id="rId114"/>
    <p:sldId id="300" r:id="rId115"/>
    <p:sldId id="398" r:id="rId116"/>
    <p:sldId id="397" r:id="rId117"/>
    <p:sldId id="395" r:id="rId118"/>
    <p:sldId id="396" r:id="rId119"/>
    <p:sldId id="302" r:id="rId120"/>
    <p:sldId id="316" r:id="rId121"/>
    <p:sldId id="304" r:id="rId122"/>
    <p:sldId id="303" r:id="rId123"/>
    <p:sldId id="399" r:id="rId124"/>
    <p:sldId id="400" r:id="rId125"/>
    <p:sldId id="308" r:id="rId126"/>
    <p:sldId id="401" r:id="rId127"/>
    <p:sldId id="402" r:id="rId128"/>
    <p:sldId id="403" r:id="rId129"/>
    <p:sldId id="404" r:id="rId130"/>
    <p:sldId id="405" r:id="rId131"/>
    <p:sldId id="406" r:id="rId132"/>
    <p:sldId id="407" r:id="rId133"/>
    <p:sldId id="408" r:id="rId134"/>
    <p:sldId id="409" r:id="rId135"/>
    <p:sldId id="410" r:id="rId136"/>
    <p:sldId id="411" r:id="rId137"/>
    <p:sldId id="412" r:id="rId138"/>
    <p:sldId id="413" r:id="rId139"/>
    <p:sldId id="414" r:id="rId140"/>
    <p:sldId id="415" r:id="rId141"/>
    <p:sldId id="416" r:id="rId142"/>
    <p:sldId id="417" r:id="rId143"/>
    <p:sldId id="418" r:id="rId144"/>
    <p:sldId id="419" r:id="rId145"/>
    <p:sldId id="420" r:id="rId146"/>
    <p:sldId id="421" r:id="rId147"/>
    <p:sldId id="379" r:id="rId148"/>
    <p:sldId id="422" r:id="rId149"/>
    <p:sldId id="424" r:id="rId1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74" autoAdjust="0"/>
    <p:restoredTop sz="94624" autoAdjust="0"/>
  </p:normalViewPr>
  <p:slideViewPr>
    <p:cSldViewPr snapToGrid="0">
      <p:cViewPr varScale="1">
        <p:scale>
          <a:sx n="86" d="100"/>
          <a:sy n="86" d="100"/>
        </p:scale>
        <p:origin x="732" y="90"/>
      </p:cViewPr>
      <p:guideLst>
        <p:guide orient="horz" pos="2160"/>
        <p:guide pos="3840"/>
      </p:guideLst>
    </p:cSldViewPr>
  </p:slideViewPr>
  <p:outlineViewPr>
    <p:cViewPr>
      <p:scale>
        <a:sx n="33" d="100"/>
        <a:sy n="33" d="100"/>
      </p:scale>
      <p:origin x="0" y="1058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tableStyles" Target="tableStyle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notesMaster" Target="notesMasters/notesMaster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viewProps" Target="view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theme" Target="theme/theme1.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media/hdphoto1.wdp>
</file>

<file path=ppt/media/image1.png>
</file>

<file path=ppt/media/image10.jpeg>
</file>

<file path=ppt/media/image11.png>
</file>

<file path=ppt/media/image12.png>
</file>

<file path=ppt/media/image13.PN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45E5C2-5E03-4767-A693-47E90F7C163C}" type="datetimeFigureOut">
              <a:rPr lang="en-IN" smtClean="0"/>
              <a:pPr/>
              <a:t>01-03-2022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E136CA-8893-41C2-A21B-84C337632E72}" type="slidenum">
              <a:rPr lang="en-IN" smtClean="0"/>
              <a:pPr/>
              <a:t>‹#›</a:t>
            </a:fld>
            <a:endParaRPr lang="en-IN"/>
          </a:p>
        </p:txBody>
      </p:sp>
    </p:spTree>
    <p:extLst>
      <p:ext uri="{BB962C8B-B14F-4D97-AF65-F5344CB8AC3E}">
        <p14:creationId xmlns:p14="http://schemas.microsoft.com/office/powerpoint/2010/main" val="41045507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3014846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1566721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e79ec7e031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e79ec7e031_0_1024: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11987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9CE136CA-8893-41C2-A21B-84C337632E72}" type="slidenum">
              <a:rPr lang="en-IN" smtClean="0"/>
              <a:pPr/>
              <a:t>149</a:t>
            </a:fld>
            <a:endParaRPr lang="en-IN"/>
          </a:p>
        </p:txBody>
      </p:sp>
    </p:spTree>
    <p:extLst>
      <p:ext uri="{BB962C8B-B14F-4D97-AF65-F5344CB8AC3E}">
        <p14:creationId xmlns:p14="http://schemas.microsoft.com/office/powerpoint/2010/main" val="612027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879C2A6-8044-476A-8632-E86520D89E64}" type="datetimeFigureOut">
              <a:rPr lang="en-US" smtClean="0"/>
              <a:pPr/>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30671033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879C2A6-8044-476A-8632-E86520D89E64}" type="datetimeFigureOut">
              <a:rPr lang="en-US" smtClean="0"/>
              <a:pPr/>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3231102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879C2A6-8044-476A-8632-E86520D89E64}" type="datetimeFigureOut">
              <a:rPr lang="en-US" smtClean="0"/>
              <a:pPr/>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5936286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960001" y="1621004"/>
            <a:ext cx="10272000" cy="4555200"/>
          </a:xfrm>
          <a:prstGeom prst="rect">
            <a:avLst/>
          </a:prstGeom>
        </p:spPr>
        <p:txBody>
          <a:bodyPr spcFirstLastPara="1" wrap="square" lIns="91425" tIns="91425" rIns="91425" bIns="91425" anchor="t" anchorCtr="0">
            <a:noAutofit/>
          </a:bodyPr>
          <a:lstStyle>
            <a:lvl1pPr marL="413055" lvl="0" indent="-275369" rtl="0">
              <a:lnSpc>
                <a:spcPct val="100000"/>
              </a:lnSpc>
              <a:spcBef>
                <a:spcPts val="0"/>
              </a:spcBef>
              <a:spcAft>
                <a:spcPts val="0"/>
              </a:spcAft>
              <a:buClr>
                <a:srgbClr val="434343"/>
              </a:buClr>
              <a:buSzPts val="1200"/>
              <a:buAutoNum type="arabicPeriod"/>
              <a:defRPr sz="1129">
                <a:solidFill>
                  <a:srgbClr val="434343"/>
                </a:solidFill>
              </a:defRPr>
            </a:lvl1pPr>
            <a:lvl2pPr marL="826109" lvl="1" indent="-275369" rtl="0">
              <a:lnSpc>
                <a:spcPct val="115000"/>
              </a:lnSpc>
              <a:spcBef>
                <a:spcPts val="1445"/>
              </a:spcBef>
              <a:spcAft>
                <a:spcPts val="0"/>
              </a:spcAft>
              <a:buClr>
                <a:srgbClr val="434343"/>
              </a:buClr>
              <a:buSzPts val="1200"/>
              <a:buFont typeface="Roboto Condensed Light"/>
              <a:buAutoNum type="alphaLcPeriod"/>
              <a:defRPr>
                <a:solidFill>
                  <a:srgbClr val="434343"/>
                </a:solidFill>
              </a:defRPr>
            </a:lvl2pPr>
            <a:lvl3pPr marL="1239164" lvl="2" indent="-275369" rtl="0">
              <a:lnSpc>
                <a:spcPct val="115000"/>
              </a:lnSpc>
              <a:spcBef>
                <a:spcPts val="1445"/>
              </a:spcBef>
              <a:spcAft>
                <a:spcPts val="0"/>
              </a:spcAft>
              <a:buClr>
                <a:srgbClr val="434343"/>
              </a:buClr>
              <a:buSzPts val="1200"/>
              <a:buFont typeface="Roboto Condensed Light"/>
              <a:buAutoNum type="romanLcPeriod"/>
              <a:defRPr>
                <a:solidFill>
                  <a:srgbClr val="434343"/>
                </a:solidFill>
              </a:defRPr>
            </a:lvl3pPr>
            <a:lvl4pPr marL="1652219" lvl="3" indent="-275369" rtl="0">
              <a:lnSpc>
                <a:spcPct val="115000"/>
              </a:lnSpc>
              <a:spcBef>
                <a:spcPts val="1445"/>
              </a:spcBef>
              <a:spcAft>
                <a:spcPts val="0"/>
              </a:spcAft>
              <a:buClr>
                <a:srgbClr val="434343"/>
              </a:buClr>
              <a:buSzPts val="1200"/>
              <a:buFont typeface="Roboto Condensed Light"/>
              <a:buAutoNum type="arabicPeriod"/>
              <a:defRPr>
                <a:solidFill>
                  <a:srgbClr val="434343"/>
                </a:solidFill>
              </a:defRPr>
            </a:lvl4pPr>
            <a:lvl5pPr marL="2065274" lvl="4" indent="-275369" rtl="0">
              <a:lnSpc>
                <a:spcPct val="115000"/>
              </a:lnSpc>
              <a:spcBef>
                <a:spcPts val="1445"/>
              </a:spcBef>
              <a:spcAft>
                <a:spcPts val="0"/>
              </a:spcAft>
              <a:buClr>
                <a:srgbClr val="434343"/>
              </a:buClr>
              <a:buSzPts val="1200"/>
              <a:buFont typeface="Roboto Condensed Light"/>
              <a:buAutoNum type="alphaLcPeriod"/>
              <a:defRPr>
                <a:solidFill>
                  <a:srgbClr val="434343"/>
                </a:solidFill>
              </a:defRPr>
            </a:lvl5pPr>
            <a:lvl6pPr marL="2478327" lvl="5" indent="-275369" rtl="0">
              <a:lnSpc>
                <a:spcPct val="115000"/>
              </a:lnSpc>
              <a:spcBef>
                <a:spcPts val="1445"/>
              </a:spcBef>
              <a:spcAft>
                <a:spcPts val="0"/>
              </a:spcAft>
              <a:buClr>
                <a:srgbClr val="434343"/>
              </a:buClr>
              <a:buSzPts val="1200"/>
              <a:buFont typeface="Roboto Condensed Light"/>
              <a:buAutoNum type="romanLcPeriod"/>
              <a:defRPr>
                <a:solidFill>
                  <a:srgbClr val="434343"/>
                </a:solidFill>
              </a:defRPr>
            </a:lvl6pPr>
            <a:lvl7pPr marL="2891382" lvl="6" indent="-275369" rtl="0">
              <a:lnSpc>
                <a:spcPct val="115000"/>
              </a:lnSpc>
              <a:spcBef>
                <a:spcPts val="1445"/>
              </a:spcBef>
              <a:spcAft>
                <a:spcPts val="0"/>
              </a:spcAft>
              <a:buClr>
                <a:srgbClr val="434343"/>
              </a:buClr>
              <a:buSzPts val="1200"/>
              <a:buFont typeface="Roboto Condensed Light"/>
              <a:buAutoNum type="arabicPeriod"/>
              <a:defRPr>
                <a:solidFill>
                  <a:srgbClr val="434343"/>
                </a:solidFill>
              </a:defRPr>
            </a:lvl7pPr>
            <a:lvl8pPr marL="3304437" lvl="7" indent="-275369" rtl="0">
              <a:lnSpc>
                <a:spcPct val="115000"/>
              </a:lnSpc>
              <a:spcBef>
                <a:spcPts val="1445"/>
              </a:spcBef>
              <a:spcAft>
                <a:spcPts val="0"/>
              </a:spcAft>
              <a:buClr>
                <a:srgbClr val="434343"/>
              </a:buClr>
              <a:buSzPts val="1200"/>
              <a:buFont typeface="Roboto Condensed Light"/>
              <a:buAutoNum type="alphaLcPeriod"/>
              <a:defRPr>
                <a:solidFill>
                  <a:srgbClr val="434343"/>
                </a:solidFill>
              </a:defRPr>
            </a:lvl8pPr>
            <a:lvl9pPr marL="3717491" lvl="8" indent="-275369" rtl="0">
              <a:lnSpc>
                <a:spcPct val="115000"/>
              </a:lnSpc>
              <a:spcBef>
                <a:spcPts val="1445"/>
              </a:spcBef>
              <a:spcAft>
                <a:spcPts val="1445"/>
              </a:spcAft>
              <a:buClr>
                <a:srgbClr val="434343"/>
              </a:buClr>
              <a:buSzPts val="1200"/>
              <a:buFont typeface="Roboto Condensed Light"/>
              <a:buAutoNum type="romanLcPeriod"/>
              <a:defRPr>
                <a:solidFill>
                  <a:srgbClr val="434343"/>
                </a:solidFill>
              </a:defRPr>
            </a:lvl9pPr>
          </a:lstStyle>
          <a:p>
            <a:endParaRPr/>
          </a:p>
        </p:txBody>
      </p:sp>
      <p:sp>
        <p:nvSpPr>
          <p:cNvPr id="17" name="Google Shape;17;p4"/>
          <p:cNvSpPr txBox="1">
            <a:spLocks noGrp="1"/>
          </p:cNvSpPr>
          <p:nvPr>
            <p:ph type="title"/>
          </p:nvPr>
        </p:nvSpPr>
        <p:spPr>
          <a:xfrm>
            <a:off x="609600" y="548633"/>
            <a:ext cx="10984800" cy="6376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82787625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960000" y="2867801"/>
            <a:ext cx="6756800" cy="1122400"/>
          </a:xfrm>
          <a:prstGeom prst="rect">
            <a:avLst/>
          </a:prstGeom>
        </p:spPr>
        <p:txBody>
          <a:bodyPr spcFirstLastPara="1" wrap="square" lIns="0" tIns="0" rIns="0" bIns="0" anchor="ctr" anchorCtr="0">
            <a:noAutofit/>
          </a:bodyPr>
          <a:lstStyle>
            <a:lvl1pPr lvl="0">
              <a:spcBef>
                <a:spcPts val="0"/>
              </a:spcBef>
              <a:spcAft>
                <a:spcPts val="0"/>
              </a:spcAft>
              <a:buSzPts val="3600"/>
              <a:buNone/>
              <a:defRPr sz="4533"/>
            </a:lvl1pPr>
            <a:lvl2pPr lvl="1" algn="ctr">
              <a:spcBef>
                <a:spcPts val="0"/>
              </a:spcBef>
              <a:spcAft>
                <a:spcPts val="0"/>
              </a:spcAft>
              <a:buSzPts val="3600"/>
              <a:buNone/>
              <a:defRPr sz="3200"/>
            </a:lvl2pPr>
            <a:lvl3pPr lvl="2" algn="ctr">
              <a:spcBef>
                <a:spcPts val="0"/>
              </a:spcBef>
              <a:spcAft>
                <a:spcPts val="0"/>
              </a:spcAft>
              <a:buSzPts val="3600"/>
              <a:buNone/>
              <a:defRPr sz="3200"/>
            </a:lvl3pPr>
            <a:lvl4pPr lvl="3" algn="ctr">
              <a:spcBef>
                <a:spcPts val="0"/>
              </a:spcBef>
              <a:spcAft>
                <a:spcPts val="0"/>
              </a:spcAft>
              <a:buSzPts val="3600"/>
              <a:buNone/>
              <a:defRPr sz="3200"/>
            </a:lvl4pPr>
            <a:lvl5pPr lvl="4" algn="ctr">
              <a:spcBef>
                <a:spcPts val="0"/>
              </a:spcBef>
              <a:spcAft>
                <a:spcPts val="0"/>
              </a:spcAft>
              <a:buSzPts val="3600"/>
              <a:buNone/>
              <a:defRPr sz="3200"/>
            </a:lvl5pPr>
            <a:lvl6pPr lvl="5" algn="ctr">
              <a:spcBef>
                <a:spcPts val="0"/>
              </a:spcBef>
              <a:spcAft>
                <a:spcPts val="0"/>
              </a:spcAft>
              <a:buSzPts val="3600"/>
              <a:buNone/>
              <a:defRPr sz="3200"/>
            </a:lvl6pPr>
            <a:lvl7pPr lvl="6" algn="ctr">
              <a:spcBef>
                <a:spcPts val="0"/>
              </a:spcBef>
              <a:spcAft>
                <a:spcPts val="0"/>
              </a:spcAft>
              <a:buSzPts val="3600"/>
              <a:buNone/>
              <a:defRPr sz="3200"/>
            </a:lvl7pPr>
            <a:lvl8pPr lvl="7" algn="ctr">
              <a:spcBef>
                <a:spcPts val="0"/>
              </a:spcBef>
              <a:spcAft>
                <a:spcPts val="0"/>
              </a:spcAft>
              <a:buSzPts val="3600"/>
              <a:buNone/>
              <a:defRPr sz="3200"/>
            </a:lvl8pPr>
            <a:lvl9pPr lvl="8" algn="ctr">
              <a:spcBef>
                <a:spcPts val="0"/>
              </a:spcBef>
              <a:spcAft>
                <a:spcPts val="0"/>
              </a:spcAft>
              <a:buSzPts val="3600"/>
              <a:buNone/>
              <a:defRPr sz="3200"/>
            </a:lvl9pPr>
          </a:lstStyle>
          <a:p>
            <a:endParaRPr/>
          </a:p>
        </p:txBody>
      </p:sp>
      <p:sp>
        <p:nvSpPr>
          <p:cNvPr id="13" name="Google Shape;13;p3"/>
          <p:cNvSpPr txBox="1">
            <a:spLocks noGrp="1"/>
          </p:cNvSpPr>
          <p:nvPr>
            <p:ph type="title" idx="2" hasCustomPrompt="1"/>
          </p:nvPr>
        </p:nvSpPr>
        <p:spPr>
          <a:xfrm>
            <a:off x="960000" y="1783768"/>
            <a:ext cx="6756800" cy="11224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5467"/>
            </a:lvl1pPr>
            <a:lvl2pPr lvl="1" algn="ctr" rtl="0">
              <a:spcBef>
                <a:spcPts val="0"/>
              </a:spcBef>
              <a:spcAft>
                <a:spcPts val="0"/>
              </a:spcAft>
              <a:buSzPts val="6000"/>
              <a:buNone/>
              <a:defRPr sz="5467"/>
            </a:lvl2pPr>
            <a:lvl3pPr lvl="2" algn="ctr" rtl="0">
              <a:spcBef>
                <a:spcPts val="0"/>
              </a:spcBef>
              <a:spcAft>
                <a:spcPts val="0"/>
              </a:spcAft>
              <a:buSzPts val="6000"/>
              <a:buNone/>
              <a:defRPr sz="5467"/>
            </a:lvl3pPr>
            <a:lvl4pPr lvl="3" algn="ctr" rtl="0">
              <a:spcBef>
                <a:spcPts val="0"/>
              </a:spcBef>
              <a:spcAft>
                <a:spcPts val="0"/>
              </a:spcAft>
              <a:buSzPts val="6000"/>
              <a:buNone/>
              <a:defRPr sz="5467"/>
            </a:lvl4pPr>
            <a:lvl5pPr lvl="4" algn="ctr" rtl="0">
              <a:spcBef>
                <a:spcPts val="0"/>
              </a:spcBef>
              <a:spcAft>
                <a:spcPts val="0"/>
              </a:spcAft>
              <a:buSzPts val="6000"/>
              <a:buNone/>
              <a:defRPr sz="5467"/>
            </a:lvl5pPr>
            <a:lvl6pPr lvl="5" algn="ctr" rtl="0">
              <a:spcBef>
                <a:spcPts val="0"/>
              </a:spcBef>
              <a:spcAft>
                <a:spcPts val="0"/>
              </a:spcAft>
              <a:buSzPts val="6000"/>
              <a:buNone/>
              <a:defRPr sz="5467"/>
            </a:lvl6pPr>
            <a:lvl7pPr lvl="6" algn="ctr" rtl="0">
              <a:spcBef>
                <a:spcPts val="0"/>
              </a:spcBef>
              <a:spcAft>
                <a:spcPts val="0"/>
              </a:spcAft>
              <a:buSzPts val="6000"/>
              <a:buNone/>
              <a:defRPr sz="5467"/>
            </a:lvl7pPr>
            <a:lvl8pPr lvl="7" algn="ctr" rtl="0">
              <a:spcBef>
                <a:spcPts val="0"/>
              </a:spcBef>
              <a:spcAft>
                <a:spcPts val="0"/>
              </a:spcAft>
              <a:buSzPts val="6000"/>
              <a:buNone/>
              <a:defRPr sz="5467"/>
            </a:lvl8pPr>
            <a:lvl9pPr lvl="8" algn="ctr" rtl="0">
              <a:spcBef>
                <a:spcPts val="0"/>
              </a:spcBef>
              <a:spcAft>
                <a:spcPts val="0"/>
              </a:spcAft>
              <a:buSzPts val="6000"/>
              <a:buNone/>
              <a:defRPr sz="5467"/>
            </a:lvl9pPr>
          </a:lstStyle>
          <a:p>
            <a:r>
              <a:t>xx%</a:t>
            </a:r>
          </a:p>
        </p:txBody>
      </p:sp>
      <p:sp>
        <p:nvSpPr>
          <p:cNvPr id="14" name="Google Shape;14;p3"/>
          <p:cNvSpPr txBox="1">
            <a:spLocks noGrp="1"/>
          </p:cNvSpPr>
          <p:nvPr>
            <p:ph type="subTitle" idx="1"/>
          </p:nvPr>
        </p:nvSpPr>
        <p:spPr>
          <a:xfrm>
            <a:off x="960000" y="3871435"/>
            <a:ext cx="6756800" cy="951200"/>
          </a:xfrm>
          <a:prstGeom prst="rect">
            <a:avLst/>
          </a:prstGeom>
        </p:spPr>
        <p:txBody>
          <a:bodyPr spcFirstLastPara="1" wrap="square" lIns="61950" tIns="61950" rIns="61950" bIns="61950"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196409543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63"/>
        <p:cNvGrpSpPr/>
        <p:nvPr/>
      </p:nvGrpSpPr>
      <p:grpSpPr>
        <a:xfrm>
          <a:off x="0" y="0"/>
          <a:ext cx="0" cy="0"/>
          <a:chOff x="0" y="0"/>
          <a:chExt cx="0" cy="0"/>
        </a:xfrm>
      </p:grpSpPr>
      <p:sp>
        <p:nvSpPr>
          <p:cNvPr id="64" name="Google Shape;64;p15"/>
          <p:cNvSpPr txBox="1">
            <a:spLocks noGrp="1"/>
          </p:cNvSpPr>
          <p:nvPr>
            <p:ph type="title"/>
          </p:nvPr>
        </p:nvSpPr>
        <p:spPr>
          <a:xfrm>
            <a:off x="4743201" y="4133719"/>
            <a:ext cx="5813600" cy="709200"/>
          </a:xfrm>
          <a:prstGeom prst="rect">
            <a:avLst/>
          </a:prstGeom>
        </p:spPr>
        <p:txBody>
          <a:bodyPr spcFirstLastPara="1" wrap="square" lIns="0" tIns="0" rIns="0" bIns="0"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2667"/>
            </a:lvl2pPr>
            <a:lvl3pPr lvl="2" algn="ctr" rtl="0">
              <a:spcBef>
                <a:spcPts val="0"/>
              </a:spcBef>
              <a:spcAft>
                <a:spcPts val="0"/>
              </a:spcAft>
              <a:buSzPts val="3000"/>
              <a:buNone/>
              <a:defRPr sz="2667"/>
            </a:lvl3pPr>
            <a:lvl4pPr lvl="3" algn="ctr" rtl="0">
              <a:spcBef>
                <a:spcPts val="0"/>
              </a:spcBef>
              <a:spcAft>
                <a:spcPts val="0"/>
              </a:spcAft>
              <a:buSzPts val="3000"/>
              <a:buNone/>
              <a:defRPr sz="2667"/>
            </a:lvl4pPr>
            <a:lvl5pPr lvl="4" algn="ctr" rtl="0">
              <a:spcBef>
                <a:spcPts val="0"/>
              </a:spcBef>
              <a:spcAft>
                <a:spcPts val="0"/>
              </a:spcAft>
              <a:buSzPts val="3000"/>
              <a:buNone/>
              <a:defRPr sz="2667"/>
            </a:lvl5pPr>
            <a:lvl6pPr lvl="5" algn="ctr" rtl="0">
              <a:spcBef>
                <a:spcPts val="0"/>
              </a:spcBef>
              <a:spcAft>
                <a:spcPts val="0"/>
              </a:spcAft>
              <a:buSzPts val="3000"/>
              <a:buNone/>
              <a:defRPr sz="2667"/>
            </a:lvl6pPr>
            <a:lvl7pPr lvl="6" algn="ctr" rtl="0">
              <a:spcBef>
                <a:spcPts val="0"/>
              </a:spcBef>
              <a:spcAft>
                <a:spcPts val="0"/>
              </a:spcAft>
              <a:buSzPts val="3000"/>
              <a:buNone/>
              <a:defRPr sz="2667"/>
            </a:lvl7pPr>
            <a:lvl8pPr lvl="7" algn="ctr" rtl="0">
              <a:spcBef>
                <a:spcPts val="0"/>
              </a:spcBef>
              <a:spcAft>
                <a:spcPts val="0"/>
              </a:spcAft>
              <a:buSzPts val="3000"/>
              <a:buNone/>
              <a:defRPr sz="2667"/>
            </a:lvl8pPr>
            <a:lvl9pPr lvl="8" algn="ctr" rtl="0">
              <a:spcBef>
                <a:spcPts val="0"/>
              </a:spcBef>
              <a:spcAft>
                <a:spcPts val="0"/>
              </a:spcAft>
              <a:buSzPts val="3000"/>
              <a:buNone/>
              <a:defRPr sz="2667"/>
            </a:lvl9pPr>
          </a:lstStyle>
          <a:p>
            <a:endParaRPr/>
          </a:p>
        </p:txBody>
      </p:sp>
      <p:sp>
        <p:nvSpPr>
          <p:cNvPr id="65" name="Google Shape;65;p15"/>
          <p:cNvSpPr txBox="1">
            <a:spLocks noGrp="1"/>
          </p:cNvSpPr>
          <p:nvPr>
            <p:ph type="subTitle" idx="1"/>
          </p:nvPr>
        </p:nvSpPr>
        <p:spPr>
          <a:xfrm>
            <a:off x="1635201" y="2015085"/>
            <a:ext cx="8921600" cy="1971200"/>
          </a:xfrm>
          <a:prstGeom prst="rect">
            <a:avLst/>
          </a:prstGeom>
        </p:spPr>
        <p:txBody>
          <a:bodyPr spcFirstLastPara="1" wrap="square" lIns="61950" tIns="61950" rIns="61950" bIns="61950" anchor="ctr" anchorCtr="0">
            <a:noAutofit/>
          </a:bodyPr>
          <a:lstStyle>
            <a:lvl1pPr lvl="0" algn="r" rtl="0">
              <a:lnSpc>
                <a:spcPct val="100000"/>
              </a:lnSpc>
              <a:spcBef>
                <a:spcPts val="0"/>
              </a:spcBef>
              <a:spcAft>
                <a:spcPts val="0"/>
              </a:spcAft>
              <a:buSzPts val="3000"/>
              <a:buNone/>
              <a:defRPr sz="2667"/>
            </a:lvl1pPr>
            <a:lvl2pPr lvl="1" algn="ctr" rtl="0">
              <a:lnSpc>
                <a:spcPct val="100000"/>
              </a:lnSpc>
              <a:spcBef>
                <a:spcPts val="0"/>
              </a:spcBef>
              <a:spcAft>
                <a:spcPts val="0"/>
              </a:spcAft>
              <a:buSzPts val="3000"/>
              <a:buNone/>
              <a:defRPr sz="2667"/>
            </a:lvl2pPr>
            <a:lvl3pPr lvl="2" algn="ctr" rtl="0">
              <a:lnSpc>
                <a:spcPct val="100000"/>
              </a:lnSpc>
              <a:spcBef>
                <a:spcPts val="0"/>
              </a:spcBef>
              <a:spcAft>
                <a:spcPts val="0"/>
              </a:spcAft>
              <a:buSzPts val="3000"/>
              <a:buNone/>
              <a:defRPr sz="2667"/>
            </a:lvl3pPr>
            <a:lvl4pPr lvl="3" algn="ctr" rtl="0">
              <a:lnSpc>
                <a:spcPct val="100000"/>
              </a:lnSpc>
              <a:spcBef>
                <a:spcPts val="0"/>
              </a:spcBef>
              <a:spcAft>
                <a:spcPts val="0"/>
              </a:spcAft>
              <a:buSzPts val="3000"/>
              <a:buNone/>
              <a:defRPr sz="2667"/>
            </a:lvl4pPr>
            <a:lvl5pPr lvl="4" algn="ctr" rtl="0">
              <a:lnSpc>
                <a:spcPct val="100000"/>
              </a:lnSpc>
              <a:spcBef>
                <a:spcPts val="0"/>
              </a:spcBef>
              <a:spcAft>
                <a:spcPts val="0"/>
              </a:spcAft>
              <a:buSzPts val="3000"/>
              <a:buNone/>
              <a:defRPr sz="2667"/>
            </a:lvl5pPr>
            <a:lvl6pPr lvl="5" algn="ctr" rtl="0">
              <a:lnSpc>
                <a:spcPct val="100000"/>
              </a:lnSpc>
              <a:spcBef>
                <a:spcPts val="0"/>
              </a:spcBef>
              <a:spcAft>
                <a:spcPts val="0"/>
              </a:spcAft>
              <a:buSzPts val="3000"/>
              <a:buNone/>
              <a:defRPr sz="2667"/>
            </a:lvl6pPr>
            <a:lvl7pPr lvl="6" algn="ctr" rtl="0">
              <a:lnSpc>
                <a:spcPct val="100000"/>
              </a:lnSpc>
              <a:spcBef>
                <a:spcPts val="0"/>
              </a:spcBef>
              <a:spcAft>
                <a:spcPts val="0"/>
              </a:spcAft>
              <a:buSzPts val="3000"/>
              <a:buNone/>
              <a:defRPr sz="2667"/>
            </a:lvl7pPr>
            <a:lvl8pPr lvl="7" algn="ctr" rtl="0">
              <a:lnSpc>
                <a:spcPct val="100000"/>
              </a:lnSpc>
              <a:spcBef>
                <a:spcPts val="0"/>
              </a:spcBef>
              <a:spcAft>
                <a:spcPts val="0"/>
              </a:spcAft>
              <a:buSzPts val="3000"/>
              <a:buNone/>
              <a:defRPr sz="2667"/>
            </a:lvl8pPr>
            <a:lvl9pPr lvl="8" algn="ctr" rtl="0">
              <a:lnSpc>
                <a:spcPct val="100000"/>
              </a:lnSpc>
              <a:spcBef>
                <a:spcPts val="0"/>
              </a:spcBef>
              <a:spcAft>
                <a:spcPts val="0"/>
              </a:spcAft>
              <a:buSzPts val="3000"/>
              <a:buNone/>
              <a:defRPr sz="2667"/>
            </a:lvl9pPr>
          </a:lstStyle>
          <a:p>
            <a:endParaRPr/>
          </a:p>
        </p:txBody>
      </p:sp>
    </p:spTree>
    <p:extLst>
      <p:ext uri="{BB962C8B-B14F-4D97-AF65-F5344CB8AC3E}">
        <p14:creationId xmlns:p14="http://schemas.microsoft.com/office/powerpoint/2010/main" val="42499827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960001" y="22438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2" name="Google Shape;42;p13"/>
          <p:cNvSpPr txBox="1">
            <a:spLocks noGrp="1"/>
          </p:cNvSpPr>
          <p:nvPr>
            <p:ph type="subTitle" idx="1"/>
          </p:nvPr>
        </p:nvSpPr>
        <p:spPr>
          <a:xfrm>
            <a:off x="960001" y="30258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 name="Google Shape;43;p13"/>
          <p:cNvSpPr txBox="1">
            <a:spLocks noGrp="1"/>
          </p:cNvSpPr>
          <p:nvPr>
            <p:ph type="title" idx="2"/>
          </p:nvPr>
        </p:nvSpPr>
        <p:spPr>
          <a:xfrm>
            <a:off x="4559027" y="22438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4" name="Google Shape;44;p13"/>
          <p:cNvSpPr txBox="1">
            <a:spLocks noGrp="1"/>
          </p:cNvSpPr>
          <p:nvPr>
            <p:ph type="subTitle" idx="3"/>
          </p:nvPr>
        </p:nvSpPr>
        <p:spPr>
          <a:xfrm>
            <a:off x="4559027" y="30258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13"/>
          <p:cNvSpPr txBox="1">
            <a:spLocks noGrp="1"/>
          </p:cNvSpPr>
          <p:nvPr>
            <p:ph type="title" idx="4"/>
          </p:nvPr>
        </p:nvSpPr>
        <p:spPr>
          <a:xfrm>
            <a:off x="960001" y="41550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6" name="Google Shape;46;p13"/>
          <p:cNvSpPr txBox="1">
            <a:spLocks noGrp="1"/>
          </p:cNvSpPr>
          <p:nvPr>
            <p:ph type="subTitle" idx="5"/>
          </p:nvPr>
        </p:nvSpPr>
        <p:spPr>
          <a:xfrm>
            <a:off x="960001" y="49370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 name="Google Shape;47;p13"/>
          <p:cNvSpPr txBox="1">
            <a:spLocks noGrp="1"/>
          </p:cNvSpPr>
          <p:nvPr>
            <p:ph type="title" idx="6"/>
          </p:nvPr>
        </p:nvSpPr>
        <p:spPr>
          <a:xfrm>
            <a:off x="4559027" y="41550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8" name="Google Shape;48;p13"/>
          <p:cNvSpPr txBox="1">
            <a:spLocks noGrp="1"/>
          </p:cNvSpPr>
          <p:nvPr>
            <p:ph type="subTitle" idx="7"/>
          </p:nvPr>
        </p:nvSpPr>
        <p:spPr>
          <a:xfrm>
            <a:off x="4559027" y="49370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 name="Google Shape;49;p13"/>
          <p:cNvSpPr txBox="1">
            <a:spLocks noGrp="1"/>
          </p:cNvSpPr>
          <p:nvPr>
            <p:ph type="title" idx="8"/>
          </p:nvPr>
        </p:nvSpPr>
        <p:spPr>
          <a:xfrm>
            <a:off x="8158061" y="22438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50" name="Google Shape;50;p13"/>
          <p:cNvSpPr txBox="1">
            <a:spLocks noGrp="1"/>
          </p:cNvSpPr>
          <p:nvPr>
            <p:ph type="subTitle" idx="9"/>
          </p:nvPr>
        </p:nvSpPr>
        <p:spPr>
          <a:xfrm>
            <a:off x="8158061" y="30258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 name="Google Shape;51;p13"/>
          <p:cNvSpPr txBox="1">
            <a:spLocks noGrp="1"/>
          </p:cNvSpPr>
          <p:nvPr>
            <p:ph type="title" idx="13"/>
          </p:nvPr>
        </p:nvSpPr>
        <p:spPr>
          <a:xfrm>
            <a:off x="8158061" y="41550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52" name="Google Shape;52;p13"/>
          <p:cNvSpPr txBox="1">
            <a:spLocks noGrp="1"/>
          </p:cNvSpPr>
          <p:nvPr>
            <p:ph type="subTitle" idx="14"/>
          </p:nvPr>
        </p:nvSpPr>
        <p:spPr>
          <a:xfrm>
            <a:off x="8158061" y="49370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13"/>
          <p:cNvSpPr txBox="1">
            <a:spLocks noGrp="1"/>
          </p:cNvSpPr>
          <p:nvPr>
            <p:ph type="title" idx="15" hasCustomPrompt="1"/>
          </p:nvPr>
        </p:nvSpPr>
        <p:spPr>
          <a:xfrm>
            <a:off x="960000" y="1793044"/>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4" name="Google Shape;54;p13"/>
          <p:cNvSpPr txBox="1">
            <a:spLocks noGrp="1"/>
          </p:cNvSpPr>
          <p:nvPr>
            <p:ph type="title" idx="16" hasCustomPrompt="1"/>
          </p:nvPr>
        </p:nvSpPr>
        <p:spPr>
          <a:xfrm>
            <a:off x="960000" y="3704255"/>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5" name="Google Shape;55;p13"/>
          <p:cNvSpPr txBox="1">
            <a:spLocks noGrp="1"/>
          </p:cNvSpPr>
          <p:nvPr>
            <p:ph type="title" idx="17" hasCustomPrompt="1"/>
          </p:nvPr>
        </p:nvSpPr>
        <p:spPr>
          <a:xfrm>
            <a:off x="4559033" y="1793044"/>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6" name="Google Shape;56;p13"/>
          <p:cNvSpPr txBox="1">
            <a:spLocks noGrp="1"/>
          </p:cNvSpPr>
          <p:nvPr>
            <p:ph type="title" idx="18" hasCustomPrompt="1"/>
          </p:nvPr>
        </p:nvSpPr>
        <p:spPr>
          <a:xfrm>
            <a:off x="4559033" y="3704255"/>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7" name="Google Shape;57;p13"/>
          <p:cNvSpPr txBox="1">
            <a:spLocks noGrp="1"/>
          </p:cNvSpPr>
          <p:nvPr>
            <p:ph type="title" idx="19" hasCustomPrompt="1"/>
          </p:nvPr>
        </p:nvSpPr>
        <p:spPr>
          <a:xfrm>
            <a:off x="8158067" y="1793044"/>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8" name="Google Shape;58;p13"/>
          <p:cNvSpPr txBox="1">
            <a:spLocks noGrp="1"/>
          </p:cNvSpPr>
          <p:nvPr>
            <p:ph type="title" idx="20" hasCustomPrompt="1"/>
          </p:nvPr>
        </p:nvSpPr>
        <p:spPr>
          <a:xfrm>
            <a:off x="8158067" y="3704255"/>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9" name="Google Shape;59;p13"/>
          <p:cNvSpPr txBox="1">
            <a:spLocks noGrp="1"/>
          </p:cNvSpPr>
          <p:nvPr>
            <p:ph type="title" idx="21"/>
          </p:nvPr>
        </p:nvSpPr>
        <p:spPr>
          <a:xfrm>
            <a:off x="609600" y="548633"/>
            <a:ext cx="10984800" cy="6376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37992316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3090601" y="1742801"/>
            <a:ext cx="6010800" cy="33724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SzPts val="4800"/>
              <a:buNone/>
              <a:defRPr sz="9066"/>
            </a:lvl1pPr>
            <a:lvl2pPr lvl="1">
              <a:spcBef>
                <a:spcPts val="0"/>
              </a:spcBef>
              <a:spcAft>
                <a:spcPts val="0"/>
              </a:spcAft>
              <a:buSzPts val="4800"/>
              <a:buNone/>
              <a:defRPr sz="4400"/>
            </a:lvl2pPr>
            <a:lvl3pPr lvl="2">
              <a:spcBef>
                <a:spcPts val="0"/>
              </a:spcBef>
              <a:spcAft>
                <a:spcPts val="0"/>
              </a:spcAft>
              <a:buSzPts val="4800"/>
              <a:buNone/>
              <a:defRPr sz="4400"/>
            </a:lvl3pPr>
            <a:lvl4pPr lvl="3">
              <a:spcBef>
                <a:spcPts val="0"/>
              </a:spcBef>
              <a:spcAft>
                <a:spcPts val="0"/>
              </a:spcAft>
              <a:buSzPts val="4800"/>
              <a:buNone/>
              <a:defRPr sz="4400"/>
            </a:lvl4pPr>
            <a:lvl5pPr lvl="4">
              <a:spcBef>
                <a:spcPts val="0"/>
              </a:spcBef>
              <a:spcAft>
                <a:spcPts val="0"/>
              </a:spcAft>
              <a:buSzPts val="4800"/>
              <a:buNone/>
              <a:defRPr sz="4400"/>
            </a:lvl5pPr>
            <a:lvl6pPr lvl="5">
              <a:spcBef>
                <a:spcPts val="0"/>
              </a:spcBef>
              <a:spcAft>
                <a:spcPts val="0"/>
              </a:spcAft>
              <a:buSzPts val="4800"/>
              <a:buNone/>
              <a:defRPr sz="4400"/>
            </a:lvl6pPr>
            <a:lvl7pPr lvl="6">
              <a:spcBef>
                <a:spcPts val="0"/>
              </a:spcBef>
              <a:spcAft>
                <a:spcPts val="0"/>
              </a:spcAft>
              <a:buSzPts val="4800"/>
              <a:buNone/>
              <a:defRPr sz="4400"/>
            </a:lvl7pPr>
            <a:lvl8pPr lvl="7">
              <a:spcBef>
                <a:spcPts val="0"/>
              </a:spcBef>
              <a:spcAft>
                <a:spcPts val="0"/>
              </a:spcAft>
              <a:buSzPts val="4800"/>
              <a:buNone/>
              <a:defRPr sz="4400"/>
            </a:lvl8pPr>
            <a:lvl9pPr lvl="8">
              <a:spcBef>
                <a:spcPts val="0"/>
              </a:spcBef>
              <a:spcAft>
                <a:spcPts val="0"/>
              </a:spcAft>
              <a:buSzPts val="4800"/>
              <a:buNone/>
              <a:defRPr sz="4400"/>
            </a:lvl9pPr>
          </a:lstStyle>
          <a:p>
            <a:endParaRPr/>
          </a:p>
        </p:txBody>
      </p:sp>
    </p:spTree>
    <p:extLst>
      <p:ext uri="{BB962C8B-B14F-4D97-AF65-F5344CB8AC3E}">
        <p14:creationId xmlns:p14="http://schemas.microsoft.com/office/powerpoint/2010/main" val="4051623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879C2A6-8044-476A-8632-E86520D89E64}" type="datetimeFigureOut">
              <a:rPr lang="en-US" smtClean="0"/>
              <a:pPr/>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3888780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879C2A6-8044-476A-8632-E86520D89E64}" type="datetimeFigureOut">
              <a:rPr lang="en-US" smtClean="0"/>
              <a:pPr/>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19713730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879C2A6-8044-476A-8632-E86520D89E64}" type="datetimeFigureOut">
              <a:rPr lang="en-US" smtClean="0"/>
              <a:pPr/>
              <a:t>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319823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879C2A6-8044-476A-8632-E86520D89E64}" type="datetimeFigureOut">
              <a:rPr lang="en-US" smtClean="0"/>
              <a:pPr/>
              <a:t>3/1/2022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3954062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879C2A6-8044-476A-8632-E86520D89E64}" type="datetimeFigureOut">
              <a:rPr lang="en-US" smtClean="0"/>
              <a:pPr/>
              <a:t>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3528990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79C2A6-8044-476A-8632-E86520D89E64}" type="datetimeFigureOut">
              <a:rPr lang="en-US" smtClean="0"/>
              <a:pPr/>
              <a:t>3/1/2022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2936435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879C2A6-8044-476A-8632-E86520D89E64}" type="datetimeFigureOut">
              <a:rPr lang="en-US" smtClean="0"/>
              <a:pPr/>
              <a:t>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4204986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879C2A6-8044-476A-8632-E86520D89E64}" type="datetimeFigureOut">
              <a:rPr lang="en-US" smtClean="0"/>
              <a:pPr/>
              <a:t>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A87657-C05E-40A4-8476-CC5E36EF4BEF}" type="slidenum">
              <a:rPr lang="en-US" smtClean="0"/>
              <a:pPr/>
              <a:t>‹#›</a:t>
            </a:fld>
            <a:endParaRPr lang="en-US"/>
          </a:p>
        </p:txBody>
      </p:sp>
    </p:spTree>
    <p:extLst>
      <p:ext uri="{BB962C8B-B14F-4D97-AF65-F5344CB8AC3E}">
        <p14:creationId xmlns:p14="http://schemas.microsoft.com/office/powerpoint/2010/main" val="928103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79C2A6-8044-476A-8632-E86520D89E64}" type="datetimeFigureOut">
              <a:rPr lang="en-US" smtClean="0"/>
              <a:pPr/>
              <a:t>3/1/2022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A87657-C05E-40A4-8476-CC5E36EF4BEF}" type="slidenum">
              <a:rPr lang="en-US" smtClean="0"/>
              <a:pPr/>
              <a:t>‹#›</a:t>
            </a:fld>
            <a:endParaRPr lang="en-US"/>
          </a:p>
        </p:txBody>
      </p:sp>
    </p:spTree>
    <p:extLst>
      <p:ext uri="{BB962C8B-B14F-4D97-AF65-F5344CB8AC3E}">
        <p14:creationId xmlns:p14="http://schemas.microsoft.com/office/powerpoint/2010/main" val="124448254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0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hyperlink" Target="https://www.pantechelearning.com/data-science-master-class/" TargetMode="Externa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youtube.com/channel/UC52iLVrQ4EpeSdAB3911rsg?sub_confirmation=1" TargetMode="Externa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PT1.png"/>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0355404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32" name="Google Shape;232;p29"/>
          <p:cNvSpPr txBox="1">
            <a:spLocks noGrp="1"/>
          </p:cNvSpPr>
          <p:nvPr>
            <p:ph type="title"/>
          </p:nvPr>
        </p:nvSpPr>
        <p:spPr>
          <a:xfrm>
            <a:off x="2300205" y="356659"/>
            <a:ext cx="7443817" cy="816133"/>
          </a:xfrm>
          <a:prstGeom prst="rect">
            <a:avLst/>
          </a:prstGeom>
        </p:spPr>
        <p:txBody>
          <a:bodyPr spcFirstLastPara="1" vert="horz" wrap="square" lIns="0" tIns="0" rIns="0" bIns="0" rtlCol="0" anchor="ctr" anchorCtr="0">
            <a:noAutofit/>
          </a:bodyPr>
          <a:lstStyle/>
          <a:p>
            <a:pPr algn="l">
              <a:buSzPts val="1100"/>
            </a:pPr>
            <a:r>
              <a:rPr lang="en" sz="4267" dirty="0" smtClean="0">
                <a:latin typeface="Times New Roman" panose="02020603050405020304" pitchFamily="18" charset="0"/>
                <a:cs typeface="Times New Roman" panose="02020603050405020304" pitchFamily="18" charset="0"/>
              </a:rPr>
              <a:t>Python Learning </a:t>
            </a:r>
            <a:r>
              <a:rPr lang="en" sz="4267" dirty="0">
                <a:latin typeface="Times New Roman" panose="02020603050405020304" pitchFamily="18" charset="0"/>
                <a:cs typeface="Times New Roman" panose="02020603050405020304" pitchFamily="18" charset="0"/>
              </a:rPr>
              <a:t>Plan</a:t>
            </a:r>
            <a:endParaRPr sz="4267" dirty="0">
              <a:latin typeface="Times New Roman" panose="02020603050405020304" pitchFamily="18" charset="0"/>
              <a:cs typeface="Times New Roman" panose="02020603050405020304" pitchFamily="18" charset="0"/>
            </a:endParaRPr>
          </a:p>
        </p:txBody>
      </p:sp>
      <p:grpSp>
        <p:nvGrpSpPr>
          <p:cNvPr id="271" name="Google Shape;271;p29"/>
          <p:cNvGrpSpPr/>
          <p:nvPr/>
        </p:nvGrpSpPr>
        <p:grpSpPr>
          <a:xfrm>
            <a:off x="1213615" y="1406442"/>
            <a:ext cx="1975052" cy="3553692"/>
            <a:chOff x="584967" y="1371744"/>
            <a:chExt cx="1138661" cy="3041530"/>
          </a:xfrm>
        </p:grpSpPr>
        <p:grpSp>
          <p:nvGrpSpPr>
            <p:cNvPr id="272" name="Google Shape;272;p29"/>
            <p:cNvGrpSpPr/>
            <p:nvPr/>
          </p:nvGrpSpPr>
          <p:grpSpPr>
            <a:xfrm>
              <a:off x="584967" y="3190150"/>
              <a:ext cx="1138658" cy="1223124"/>
              <a:chOff x="754446" y="1695575"/>
              <a:chExt cx="1798259" cy="1223124"/>
            </a:xfrm>
          </p:grpSpPr>
          <p:sp>
            <p:nvSpPr>
              <p:cNvPr id="273" name="Google Shape;273;p29"/>
              <p:cNvSpPr txBox="1"/>
              <p:nvPr/>
            </p:nvSpPr>
            <p:spPr>
              <a:xfrm>
                <a:off x="957005" y="1695575"/>
                <a:ext cx="1595700" cy="432000"/>
              </a:xfrm>
              <a:prstGeom prst="rect">
                <a:avLst/>
              </a:prstGeom>
              <a:noFill/>
              <a:ln>
                <a:noFill/>
              </a:ln>
            </p:spPr>
            <p:txBody>
              <a:bodyPr spcFirstLastPara="1" wrap="square" lIns="0" tIns="0" rIns="0" bIns="0" anchor="ctr" anchorCtr="0">
                <a:noAutofit/>
              </a:bodyPr>
              <a:lstStyle/>
              <a:p>
                <a:pPr algn="ctr"/>
                <a:r>
                  <a:rPr lang="en" sz="2133" dirty="0">
                    <a:solidFill>
                      <a:schemeClr val="dk1"/>
                    </a:solidFill>
                    <a:latin typeface="Fira Sans Extra Condensed SemiBold"/>
                    <a:ea typeface="Fira Sans Extra Condensed SemiBold"/>
                    <a:cs typeface="Fira Sans Extra Condensed SemiBold"/>
                    <a:sym typeface="Fira Sans Extra Condensed SemiBold"/>
                  </a:rPr>
                  <a:t>Python</a:t>
                </a:r>
                <a:endParaRPr sz="2133" dirty="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74" name="Google Shape;274;p29"/>
              <p:cNvSpPr txBox="1"/>
              <p:nvPr/>
            </p:nvSpPr>
            <p:spPr>
              <a:xfrm>
                <a:off x="754446" y="2127574"/>
                <a:ext cx="1798255" cy="791125"/>
              </a:xfrm>
              <a:prstGeom prst="rect">
                <a:avLst/>
              </a:prstGeom>
              <a:noFill/>
              <a:ln>
                <a:noFill/>
              </a:ln>
            </p:spPr>
            <p:txBody>
              <a:bodyPr spcFirstLastPara="1" wrap="square" lIns="0" tIns="0" rIns="0" bIns="0" anchor="ctr" anchorCtr="0">
                <a:noAutofit/>
              </a:bodyPr>
              <a:lstStyle/>
              <a:p>
                <a:pPr algn="ctr"/>
                <a:r>
                  <a:rPr lang="en" sz="1467" dirty="0">
                    <a:solidFill>
                      <a:schemeClr val="dk1"/>
                    </a:solidFill>
                    <a:latin typeface="Roboto"/>
                    <a:ea typeface="Roboto"/>
                    <a:cs typeface="Roboto"/>
                    <a:sym typeface="Roboto"/>
                  </a:rPr>
                  <a:t>Introduction To Python and Python Data Structures</a:t>
                </a:r>
                <a:endParaRPr sz="1467" dirty="0">
                  <a:solidFill>
                    <a:schemeClr val="dk1"/>
                  </a:solidFill>
                  <a:latin typeface="Roboto"/>
                  <a:ea typeface="Roboto"/>
                  <a:cs typeface="Roboto"/>
                  <a:sym typeface="Roboto"/>
                </a:endParaRPr>
              </a:p>
            </p:txBody>
          </p:sp>
        </p:grpSp>
        <p:sp>
          <p:nvSpPr>
            <p:cNvPr id="275" name="Google Shape;275;p29"/>
            <p:cNvSpPr txBox="1"/>
            <p:nvPr/>
          </p:nvSpPr>
          <p:spPr>
            <a:xfrm>
              <a:off x="713228" y="1371744"/>
              <a:ext cx="1010400" cy="432000"/>
            </a:xfrm>
            <a:prstGeom prst="rect">
              <a:avLst/>
            </a:prstGeom>
            <a:noFill/>
            <a:ln>
              <a:noFill/>
            </a:ln>
          </p:spPr>
          <p:txBody>
            <a:bodyPr spcFirstLastPara="1" wrap="square" lIns="0" tIns="0" rIns="0" bIns="0" anchor="ctr" anchorCtr="0">
              <a:noAutofit/>
            </a:bodyPr>
            <a:lstStyle/>
            <a:p>
              <a:pPr algn="ctr"/>
              <a:r>
                <a:rPr lang="en" sz="2933" dirty="0">
                  <a:solidFill>
                    <a:schemeClr val="dk1"/>
                  </a:solidFill>
                  <a:latin typeface="Fira Sans Extra Condensed SemiBold"/>
                  <a:ea typeface="Fira Sans Extra Condensed SemiBold"/>
                  <a:cs typeface="Fira Sans Extra Condensed SemiBold"/>
                  <a:sym typeface="Fira Sans Extra Condensed SemiBold"/>
                </a:rPr>
                <a:t>01</a:t>
              </a:r>
              <a:endParaRPr sz="2933"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76" name="Google Shape;276;p29"/>
          <p:cNvGrpSpPr/>
          <p:nvPr/>
        </p:nvGrpSpPr>
        <p:grpSpPr>
          <a:xfrm>
            <a:off x="3188657" y="1406441"/>
            <a:ext cx="2050617" cy="3326880"/>
            <a:chOff x="1771374" y="1371744"/>
            <a:chExt cx="1182226" cy="2847406"/>
          </a:xfrm>
        </p:grpSpPr>
        <p:grpSp>
          <p:nvGrpSpPr>
            <p:cNvPr id="277" name="Google Shape;277;p29"/>
            <p:cNvGrpSpPr/>
            <p:nvPr/>
          </p:nvGrpSpPr>
          <p:grpSpPr>
            <a:xfrm>
              <a:off x="1771374" y="3026195"/>
              <a:ext cx="1182226" cy="1192955"/>
              <a:chOff x="862728" y="1531620"/>
              <a:chExt cx="1867065" cy="1192955"/>
            </a:xfrm>
          </p:grpSpPr>
          <p:sp>
            <p:nvSpPr>
              <p:cNvPr id="278" name="Google Shape;278;p29"/>
              <p:cNvSpPr txBox="1"/>
              <p:nvPr/>
            </p:nvSpPr>
            <p:spPr>
              <a:xfrm>
                <a:off x="862728" y="1531620"/>
                <a:ext cx="1867065"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3200" dirty="0">
                    <a:sym typeface="Fira Sans Extra Condensed SemiBold"/>
                  </a:rPr>
                  <a:t>Library</a:t>
                </a:r>
                <a:endParaRPr sz="3200" dirty="0">
                  <a:sym typeface="Fira Sans Extra Condensed SemiBold"/>
                </a:endParaRPr>
              </a:p>
            </p:txBody>
          </p:sp>
          <p:sp>
            <p:nvSpPr>
              <p:cNvPr id="279" name="Google Shape;279;p29"/>
              <p:cNvSpPr txBox="1"/>
              <p:nvPr/>
            </p:nvSpPr>
            <p:spPr>
              <a:xfrm>
                <a:off x="1008704" y="2127575"/>
                <a:ext cx="1595700" cy="597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1467" dirty="0">
                    <a:latin typeface="Roboto"/>
                    <a:ea typeface="Roboto"/>
                    <a:cs typeface="Roboto"/>
                    <a:sym typeface="Roboto"/>
                  </a:rPr>
                  <a:t>Pandas</a:t>
                </a:r>
              </a:p>
              <a:p>
                <a:r>
                  <a:rPr lang="en" sz="1467" dirty="0">
                    <a:latin typeface="Roboto"/>
                    <a:ea typeface="Roboto"/>
                    <a:cs typeface="Roboto"/>
                    <a:sym typeface="Roboto"/>
                  </a:rPr>
                  <a:t>Numpy</a:t>
                </a:r>
              </a:p>
              <a:p>
                <a:r>
                  <a:rPr lang="en" sz="1467" dirty="0">
                    <a:latin typeface="Roboto"/>
                    <a:ea typeface="Roboto"/>
                    <a:cs typeface="Roboto"/>
                    <a:sym typeface="Roboto"/>
                  </a:rPr>
                  <a:t>MatplotLib</a:t>
                </a:r>
              </a:p>
              <a:p>
                <a:r>
                  <a:rPr lang="en" sz="1467" dirty="0">
                    <a:latin typeface="Roboto"/>
                    <a:ea typeface="Roboto"/>
                    <a:cs typeface="Roboto"/>
                    <a:sym typeface="Roboto"/>
                  </a:rPr>
                  <a:t>Cborn, SKLearn Lib</a:t>
                </a:r>
              </a:p>
              <a:p>
                <a:r>
                  <a:rPr lang="en" sz="1467" dirty="0">
                    <a:latin typeface="Roboto"/>
                    <a:ea typeface="Roboto"/>
                    <a:cs typeface="Roboto"/>
                    <a:sym typeface="Roboto"/>
                  </a:rPr>
                  <a:t>Collab</a:t>
                </a:r>
                <a:endParaRPr sz="1467" dirty="0">
                  <a:latin typeface="Roboto"/>
                  <a:ea typeface="Roboto"/>
                  <a:cs typeface="Roboto"/>
                  <a:sym typeface="Roboto"/>
                </a:endParaRPr>
              </a:p>
            </p:txBody>
          </p:sp>
        </p:grpSp>
        <p:sp>
          <p:nvSpPr>
            <p:cNvPr id="280" name="Google Shape;280;p29"/>
            <p:cNvSpPr txBox="1"/>
            <p:nvPr/>
          </p:nvSpPr>
          <p:spPr>
            <a:xfrm>
              <a:off x="1831071" y="1371744"/>
              <a:ext cx="10104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2933" dirty="0">
                  <a:sym typeface="Fira Sans Extra Condensed SemiBold"/>
                </a:rPr>
                <a:t>02</a:t>
              </a:r>
              <a:endParaRPr sz="2933" dirty="0">
                <a:sym typeface="Fira Sans Extra Condensed SemiBold"/>
              </a:endParaRPr>
            </a:p>
          </p:txBody>
        </p:sp>
      </p:grpSp>
      <p:grpSp>
        <p:nvGrpSpPr>
          <p:cNvPr id="281" name="Google Shape;281;p29"/>
          <p:cNvGrpSpPr/>
          <p:nvPr/>
        </p:nvGrpSpPr>
        <p:grpSpPr>
          <a:xfrm>
            <a:off x="5183991" y="1406441"/>
            <a:ext cx="1807853" cy="3425159"/>
            <a:chOff x="5184600" y="1371744"/>
            <a:chExt cx="1042268" cy="2931521"/>
          </a:xfrm>
        </p:grpSpPr>
        <p:grpSp>
          <p:nvGrpSpPr>
            <p:cNvPr id="282" name="Google Shape;282;p29"/>
            <p:cNvGrpSpPr/>
            <p:nvPr/>
          </p:nvGrpSpPr>
          <p:grpSpPr>
            <a:xfrm>
              <a:off x="5184600" y="3190151"/>
              <a:ext cx="1042268" cy="1113114"/>
              <a:chOff x="957005" y="1695576"/>
              <a:chExt cx="1646032" cy="1113114"/>
            </a:xfrm>
          </p:grpSpPr>
          <p:sp>
            <p:nvSpPr>
              <p:cNvPr id="283" name="Google Shape;283;p29"/>
              <p:cNvSpPr txBox="1"/>
              <p:nvPr/>
            </p:nvSpPr>
            <p:spPr>
              <a:xfrm>
                <a:off x="957005" y="1695576"/>
                <a:ext cx="1595700" cy="267948"/>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pPr>
                  <a:buClr>
                    <a:srgbClr val="000000"/>
                  </a:buClr>
                </a:pPr>
                <a:r>
                  <a:rPr lang="en" sz="2133" dirty="0">
                    <a:latin typeface="Fira Sans Extra Condensed SemiBold"/>
                    <a:ea typeface="Fira Sans Extra Condensed SemiBold"/>
                    <a:cs typeface="Fira Sans Extra Condensed SemiBold"/>
                    <a:sym typeface="Fira Sans Extra Condensed SemiBold"/>
                  </a:rPr>
                  <a:t>Analytics</a:t>
                </a:r>
                <a:endParaRPr sz="2133" dirty="0">
                  <a:latin typeface="Fira Sans Extra Condensed SemiBold"/>
                  <a:ea typeface="Fira Sans Extra Condensed SemiBold"/>
                  <a:cs typeface="Fira Sans Extra Condensed SemiBold"/>
                  <a:sym typeface="Fira Sans Extra Condensed SemiBold"/>
                </a:endParaRPr>
              </a:p>
            </p:txBody>
          </p:sp>
          <p:sp>
            <p:nvSpPr>
              <p:cNvPr id="284" name="Google Shape;284;p29"/>
              <p:cNvSpPr txBox="1"/>
              <p:nvPr/>
            </p:nvSpPr>
            <p:spPr>
              <a:xfrm>
                <a:off x="1007337" y="2156027"/>
                <a:ext cx="1595700" cy="652663"/>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r>
                  <a:rPr lang="en-US" sz="2133" dirty="0">
                    <a:sym typeface="Roboto"/>
                  </a:rPr>
                  <a:t>Distribution</a:t>
                </a:r>
              </a:p>
              <a:p>
                <a:r>
                  <a:rPr lang="en-US" sz="2133" dirty="0">
                    <a:sym typeface="Roboto"/>
                  </a:rPr>
                  <a:t>Visualization</a:t>
                </a:r>
              </a:p>
              <a:p>
                <a:r>
                  <a:rPr lang="en-US" sz="2133" dirty="0">
                    <a:sym typeface="Roboto"/>
                  </a:rPr>
                  <a:t>Aggregation</a:t>
                </a:r>
              </a:p>
              <a:p>
                <a:r>
                  <a:rPr lang="en-US" sz="2133" dirty="0">
                    <a:sym typeface="Roboto"/>
                  </a:rPr>
                  <a:t>Statistics</a:t>
                </a:r>
                <a:endParaRPr sz="2133" dirty="0">
                  <a:sym typeface="Roboto"/>
                </a:endParaRPr>
              </a:p>
            </p:txBody>
          </p:sp>
        </p:grpSp>
        <p:sp>
          <p:nvSpPr>
            <p:cNvPr id="285" name="Google Shape;285;p29"/>
            <p:cNvSpPr txBox="1"/>
            <p:nvPr/>
          </p:nvSpPr>
          <p:spPr>
            <a:xfrm>
              <a:off x="5184600" y="1371744"/>
              <a:ext cx="10104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r>
                <a:rPr lang="en" sz="2933" dirty="0">
                  <a:latin typeface="Fira Sans Extra Condensed SemiBold"/>
                  <a:ea typeface="Fira Sans Extra Condensed SemiBold"/>
                  <a:cs typeface="Fira Sans Extra Condensed SemiBold"/>
                  <a:sym typeface="Fira Sans Extra Condensed SemiBold"/>
                </a:rPr>
                <a:t>03</a:t>
              </a:r>
              <a:endParaRPr sz="2933" dirty="0">
                <a:latin typeface="Fira Sans Extra Condensed SemiBold"/>
                <a:ea typeface="Fira Sans Extra Condensed SemiBold"/>
                <a:cs typeface="Fira Sans Extra Condensed SemiBold"/>
                <a:sym typeface="Fira Sans Extra Condensed SemiBold"/>
              </a:endParaRPr>
            </a:p>
          </p:txBody>
        </p:sp>
      </p:grpSp>
      <p:grpSp>
        <p:nvGrpSpPr>
          <p:cNvPr id="286" name="Google Shape;286;p29"/>
          <p:cNvGrpSpPr/>
          <p:nvPr/>
        </p:nvGrpSpPr>
        <p:grpSpPr>
          <a:xfrm>
            <a:off x="6943805" y="1406441"/>
            <a:ext cx="1752583" cy="3326880"/>
            <a:chOff x="6302441" y="1371744"/>
            <a:chExt cx="1010403" cy="2847406"/>
          </a:xfrm>
        </p:grpSpPr>
        <p:grpSp>
          <p:nvGrpSpPr>
            <p:cNvPr id="287" name="Google Shape;287;p29"/>
            <p:cNvGrpSpPr/>
            <p:nvPr/>
          </p:nvGrpSpPr>
          <p:grpSpPr>
            <a:xfrm>
              <a:off x="6302441" y="3190150"/>
              <a:ext cx="1010400" cy="1029000"/>
              <a:chOff x="957001" y="1695575"/>
              <a:chExt cx="1595704" cy="1029000"/>
            </a:xfrm>
          </p:grpSpPr>
          <p:sp>
            <p:nvSpPr>
              <p:cNvPr id="288" name="Google Shape;288;p29"/>
              <p:cNvSpPr txBox="1"/>
              <p:nvPr/>
            </p:nvSpPr>
            <p:spPr>
              <a:xfrm>
                <a:off x="957005" y="1695575"/>
                <a:ext cx="15957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algn="ctr">
                  <a:defRPr sz="2400">
                    <a:solidFill>
                      <a:schemeClr val="dk1"/>
                    </a:solidFill>
                    <a:latin typeface="Fira Sans Extra Condensed SemiBold"/>
                    <a:ea typeface="Fira Sans Extra Condensed SemiBold"/>
                    <a:cs typeface="Fira Sans Extra Condensed SemiBold"/>
                  </a:defRPr>
                </a:lvl1pPr>
              </a:lstStyle>
              <a:p>
                <a:r>
                  <a:rPr lang="en-US" sz="3200" dirty="0" smtClean="0">
                    <a:sym typeface="Fira Sans Extra Condensed SemiBold"/>
                  </a:rPr>
                  <a:t>Analytics</a:t>
                </a:r>
                <a:endParaRPr sz="3200" dirty="0">
                  <a:sym typeface="Fira Sans Extra Condensed SemiBold"/>
                </a:endParaRPr>
              </a:p>
            </p:txBody>
          </p:sp>
          <p:sp>
            <p:nvSpPr>
              <p:cNvPr id="289" name="Google Shape;289;p29"/>
              <p:cNvSpPr txBox="1"/>
              <p:nvPr/>
            </p:nvSpPr>
            <p:spPr>
              <a:xfrm>
                <a:off x="957001" y="2127575"/>
                <a:ext cx="1595700" cy="597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algn="ctr">
                  <a:buClr>
                    <a:schemeClr val="dk1"/>
                  </a:buClr>
                  <a:buSzPts val="1100"/>
                  <a:defRPr sz="1600">
                    <a:solidFill>
                      <a:schemeClr val="dk1"/>
                    </a:solidFill>
                    <a:latin typeface="Roboto"/>
                    <a:ea typeface="Roboto"/>
                    <a:cs typeface="Roboto"/>
                  </a:defRPr>
                </a:lvl1pPr>
              </a:lstStyle>
              <a:p>
                <a:r>
                  <a:rPr lang="en" sz="2133" dirty="0" smtClean="0">
                    <a:sym typeface="Roboto"/>
                  </a:rPr>
                  <a:t>Distribution Function</a:t>
                </a:r>
                <a:endParaRPr sz="2133" dirty="0">
                  <a:sym typeface="Roboto"/>
                </a:endParaRPr>
              </a:p>
            </p:txBody>
          </p:sp>
        </p:grpSp>
        <p:sp>
          <p:nvSpPr>
            <p:cNvPr id="290" name="Google Shape;290;p29"/>
            <p:cNvSpPr txBox="1"/>
            <p:nvPr/>
          </p:nvSpPr>
          <p:spPr>
            <a:xfrm>
              <a:off x="6302444" y="1371744"/>
              <a:ext cx="1010400" cy="432000"/>
            </a:xfrm>
            <a:prstGeom prst="rect">
              <a:avLst/>
            </a:prstGeom>
            <a:noFill/>
            <a:ln>
              <a:noFill/>
            </a:ln>
          </p:spPr>
          <p:txBody>
            <a:bodyPr spcFirstLastPara="1" wrap="square" lIns="0" tIns="0" rIns="0" bIns="0" anchor="ctr" anchorCtr="0">
              <a:noAutofit/>
            </a:bodyPr>
            <a:lstStyle/>
            <a:p>
              <a:pPr algn="ctr"/>
              <a:r>
                <a:rPr lang="en" sz="2933" dirty="0">
                  <a:solidFill>
                    <a:schemeClr val="dk1"/>
                  </a:solidFill>
                  <a:latin typeface="Fira Sans Extra Condensed SemiBold"/>
                  <a:ea typeface="Fira Sans Extra Condensed SemiBold"/>
                  <a:cs typeface="Fira Sans Extra Condensed SemiBold"/>
                  <a:sym typeface="Fira Sans Extra Condensed SemiBold"/>
                </a:rPr>
                <a:t>04</a:t>
              </a:r>
              <a:endParaRPr sz="2933"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91" name="Google Shape;291;p29"/>
          <p:cNvGrpSpPr/>
          <p:nvPr/>
        </p:nvGrpSpPr>
        <p:grpSpPr>
          <a:xfrm>
            <a:off x="8548928" y="1399989"/>
            <a:ext cx="2177257" cy="3326880"/>
            <a:chOff x="7364320" y="1371744"/>
            <a:chExt cx="1255237" cy="2847406"/>
          </a:xfrm>
        </p:grpSpPr>
        <p:grpSp>
          <p:nvGrpSpPr>
            <p:cNvPr id="292" name="Google Shape;292;p29"/>
            <p:cNvGrpSpPr/>
            <p:nvPr/>
          </p:nvGrpSpPr>
          <p:grpSpPr>
            <a:xfrm>
              <a:off x="7364320" y="3190150"/>
              <a:ext cx="1255237" cy="1029000"/>
              <a:chOff x="868618" y="1695575"/>
              <a:chExt cx="1982370" cy="1029000"/>
            </a:xfrm>
          </p:grpSpPr>
          <p:sp>
            <p:nvSpPr>
              <p:cNvPr id="293" name="Google Shape;293;p29"/>
              <p:cNvSpPr txBox="1"/>
              <p:nvPr/>
            </p:nvSpPr>
            <p:spPr>
              <a:xfrm>
                <a:off x="868618" y="1695575"/>
                <a:ext cx="1982370" cy="432000"/>
              </a:xfrm>
              <a:prstGeom prst="rect">
                <a:avLst/>
              </a:prstGeom>
              <a:noFill/>
              <a:ln>
                <a:noFill/>
              </a:ln>
            </p:spPr>
            <p:txBody>
              <a:bodyPr spcFirstLastPara="1" wrap="square" lIns="0" tIns="0" rIns="0" bIns="0" anchor="ctr" anchorCtr="0">
                <a:noAutofit/>
              </a:bodyPr>
              <a:lstStyle/>
              <a:p>
                <a:pPr algn="ctr"/>
                <a:r>
                  <a:rPr lang="en" sz="2133" dirty="0">
                    <a:solidFill>
                      <a:schemeClr val="dk1"/>
                    </a:solidFill>
                    <a:latin typeface="Fira Sans Extra Condensed SemiBold"/>
                    <a:ea typeface="Fira Sans Extra Condensed SemiBold"/>
                    <a:cs typeface="Fira Sans Extra Condensed SemiBold"/>
                    <a:sym typeface="Fira Sans Extra Condensed SemiBold"/>
                  </a:rPr>
                  <a:t>Industry Project</a:t>
                </a:r>
                <a:endParaRPr sz="2133" dirty="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94" name="Google Shape;294;p29"/>
              <p:cNvSpPr txBox="1"/>
              <p:nvPr/>
            </p:nvSpPr>
            <p:spPr>
              <a:xfrm>
                <a:off x="957001" y="2127575"/>
                <a:ext cx="1595700" cy="597000"/>
              </a:xfrm>
              <a:prstGeom prst="rect">
                <a:avLst/>
              </a:prstGeom>
              <a:noFill/>
              <a:ln>
                <a:noFill/>
              </a:ln>
            </p:spPr>
            <p:txBody>
              <a:bodyPr spcFirstLastPara="1" wrap="square" lIns="0" tIns="0" rIns="0" bIns="0" anchor="ctr" anchorCtr="0">
                <a:noAutofit/>
              </a:bodyPr>
              <a:lstStyle/>
              <a:p>
                <a:pPr algn="ctr">
                  <a:buClr>
                    <a:schemeClr val="dk1"/>
                  </a:buClr>
                  <a:buSzPts val="1100"/>
                </a:pPr>
                <a:r>
                  <a:rPr lang="en" sz="1467" dirty="0">
                    <a:solidFill>
                      <a:schemeClr val="dk1"/>
                    </a:solidFill>
                    <a:latin typeface="Roboto"/>
                    <a:ea typeface="Roboto"/>
                    <a:cs typeface="Roboto"/>
                    <a:sym typeface="Roboto"/>
                  </a:rPr>
                  <a:t>Project </a:t>
                </a:r>
                <a:r>
                  <a:rPr lang="en" sz="1467" dirty="0" smtClean="0">
                    <a:solidFill>
                      <a:schemeClr val="dk1"/>
                    </a:solidFill>
                    <a:latin typeface="Roboto"/>
                    <a:ea typeface="Roboto"/>
                    <a:cs typeface="Roboto"/>
                    <a:sym typeface="Roboto"/>
                  </a:rPr>
                  <a:t>Building</a:t>
                </a:r>
                <a:endParaRPr lang="en" sz="1467" dirty="0">
                  <a:solidFill>
                    <a:schemeClr val="dk1"/>
                  </a:solidFill>
                  <a:latin typeface="Roboto"/>
                  <a:ea typeface="Roboto"/>
                  <a:cs typeface="Roboto"/>
                  <a:sym typeface="Roboto"/>
                </a:endParaRPr>
              </a:p>
            </p:txBody>
          </p:sp>
        </p:grpSp>
        <p:sp>
          <p:nvSpPr>
            <p:cNvPr id="295" name="Google Shape;295;p29"/>
            <p:cNvSpPr txBox="1"/>
            <p:nvPr/>
          </p:nvSpPr>
          <p:spPr>
            <a:xfrm>
              <a:off x="7420287" y="1371744"/>
              <a:ext cx="1010400" cy="432000"/>
            </a:xfrm>
            <a:prstGeom prst="rect">
              <a:avLst/>
            </a:prstGeom>
            <a:noFill/>
            <a:ln>
              <a:noFill/>
            </a:ln>
          </p:spPr>
          <p:txBody>
            <a:bodyPr spcFirstLastPara="1" wrap="square" lIns="0" tIns="0" rIns="0" bIns="0" anchor="ctr" anchorCtr="0">
              <a:noAutofit/>
            </a:bodyPr>
            <a:lstStyle/>
            <a:p>
              <a:pPr algn="ctr"/>
              <a:r>
                <a:rPr lang="en" sz="2933" dirty="0">
                  <a:solidFill>
                    <a:schemeClr val="dk1"/>
                  </a:solidFill>
                  <a:latin typeface="Fira Sans Extra Condensed SemiBold"/>
                  <a:ea typeface="Fira Sans Extra Condensed SemiBold"/>
                  <a:cs typeface="Fira Sans Extra Condensed SemiBold"/>
                  <a:sym typeface="Fira Sans Extra Condensed SemiBold"/>
                </a:rPr>
                <a:t>05</a:t>
              </a:r>
              <a:endParaRPr sz="2933" dirty="0">
                <a:solidFill>
                  <a:schemeClr val="dk1"/>
                </a:solidFill>
                <a:latin typeface="Fira Sans Extra Condensed SemiBold"/>
                <a:ea typeface="Fira Sans Extra Condensed SemiBold"/>
                <a:cs typeface="Fira Sans Extra Condensed SemiBold"/>
                <a:sym typeface="Fira Sans Extra Condensed SemiBold"/>
              </a:endParaRPr>
            </a:p>
          </p:txBody>
        </p:sp>
      </p:gr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13998" y="2159661"/>
            <a:ext cx="1467205" cy="9103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49784" y="2205755"/>
            <a:ext cx="1976401" cy="1099148"/>
          </a:xfrm>
          <a:prstGeom prst="rect">
            <a:avLst/>
          </a:prstGeom>
        </p:spPr>
      </p:pic>
      <p:pic>
        <p:nvPicPr>
          <p:cNvPr id="3074" name="Picture 2" descr="Top 13 Python Libraries | Python Libraries For Data scienc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3453876" y="2205755"/>
            <a:ext cx="1429232" cy="86420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hat is Data Analytics? | Introduction to Data Analysis | Edureka"/>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355781" y="2154187"/>
            <a:ext cx="1249095" cy="88397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Top 10 Python Tools for IT Administrators ActiveState ActiveState"/>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r="33678"/>
          <a:stretch/>
        </p:blipFill>
        <p:spPr bwMode="auto">
          <a:xfrm>
            <a:off x="7201209" y="2225650"/>
            <a:ext cx="1237760" cy="945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0587147"/>
      </p:ext>
    </p:extLst>
  </p:cSld>
  <p:clrMapOvr>
    <a:masterClrMapping/>
  </p:clrMapOvr>
  <mc:AlternateContent xmlns:mc="http://schemas.openxmlformats.org/markup-compatibility/2006" xmlns:p14="http://schemas.microsoft.com/office/powerpoint/2010/main">
    <mc:Choice Requires="p14">
      <p:transition spd="slow" p14:dur="2000" advTm="2683"/>
    </mc:Choice>
    <mc:Fallback xmlns="">
      <p:transition spd="slow" advTm="2683"/>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60691" y="1618745"/>
            <a:ext cx="8606476" cy="4431327"/>
          </a:xfrm>
          <a:prstGeom prst="rect">
            <a:avLst/>
          </a:prstGeom>
        </p:spPr>
      </p:pic>
      <p:sp>
        <p:nvSpPr>
          <p:cNvPr id="4" name="TextBox 3"/>
          <p:cNvSpPr txBox="1"/>
          <p:nvPr/>
        </p:nvSpPr>
        <p:spPr>
          <a:xfrm>
            <a:off x="1905522" y="730685"/>
            <a:ext cx="48768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While loop</a:t>
            </a:r>
          </a:p>
        </p:txBody>
      </p:sp>
    </p:spTree>
    <p:extLst>
      <p:ext uri="{BB962C8B-B14F-4D97-AF65-F5344CB8AC3E}">
        <p14:creationId xmlns:p14="http://schemas.microsoft.com/office/powerpoint/2010/main" val="119952919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 of while loop</a:t>
            </a:r>
            <a:endParaRPr lang="en-IN" dirty="0"/>
          </a:p>
        </p:txBody>
      </p:sp>
      <p:sp>
        <p:nvSpPr>
          <p:cNvPr id="3" name="Content Placeholder 2"/>
          <p:cNvSpPr>
            <a:spLocks noGrp="1"/>
          </p:cNvSpPr>
          <p:nvPr>
            <p:ph idx="1"/>
          </p:nvPr>
        </p:nvSpPr>
        <p:spPr/>
        <p:txBody>
          <a:bodyPr>
            <a:normAutofit fontScale="85000" lnSpcReduction="20000"/>
          </a:bodyPr>
          <a:lstStyle/>
          <a:p>
            <a:endParaRPr lang="en-US" dirty="0"/>
          </a:p>
          <a:p>
            <a:r>
              <a:rPr lang="en-US" dirty="0"/>
              <a:t>While condition :</a:t>
            </a:r>
          </a:p>
          <a:p>
            <a:r>
              <a:rPr lang="en-US" dirty="0"/>
              <a:t>	#Start of the statements</a:t>
            </a:r>
          </a:p>
          <a:p>
            <a:r>
              <a:rPr lang="en-US" dirty="0"/>
              <a:t>	Statement</a:t>
            </a:r>
          </a:p>
          <a:p>
            <a:r>
              <a:rPr lang="en-US" dirty="0"/>
              <a:t>	. . . . . . .</a:t>
            </a:r>
          </a:p>
          <a:p>
            <a:r>
              <a:rPr lang="en-US" dirty="0"/>
              <a:t>	Statement</a:t>
            </a:r>
          </a:p>
          <a:p>
            <a:r>
              <a:rPr lang="en-US" dirty="0"/>
              <a:t>	#End of the Statements</a:t>
            </a:r>
          </a:p>
          <a:p>
            <a:r>
              <a:rPr lang="en-US" dirty="0"/>
              <a:t>else :</a:t>
            </a:r>
          </a:p>
          <a:p>
            <a:r>
              <a:rPr lang="en-US" dirty="0"/>
              <a:t>	#this scope is optional</a:t>
            </a:r>
          </a:p>
          <a:p>
            <a:r>
              <a:rPr lang="en-US" dirty="0"/>
              <a:t>        #This statements will be executed if the condition</a:t>
            </a:r>
          </a:p>
          <a:p>
            <a:r>
              <a:rPr lang="en-US" dirty="0"/>
              <a:t>	#written to execute while loop is false</a:t>
            </a:r>
          </a:p>
          <a:p>
            <a:endParaRPr lang="en-IN" dirty="0"/>
          </a:p>
        </p:txBody>
      </p:sp>
    </p:spTree>
    <p:extLst>
      <p:ext uri="{BB962C8B-B14F-4D97-AF65-F5344CB8AC3E}">
        <p14:creationId xmlns:p14="http://schemas.microsoft.com/office/powerpoint/2010/main" val="449270883"/>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While loop example </a:t>
            </a:r>
            <a:endParaRPr lang="en-IN" dirty="0"/>
          </a:p>
        </p:txBody>
      </p:sp>
      <p:pic>
        <p:nvPicPr>
          <p:cNvPr id="4" name="Content Placeholder 3"/>
          <p:cNvPicPr>
            <a:picLocks noGrp="1" noChangeAspect="1"/>
          </p:cNvPicPr>
          <p:nvPr>
            <p:ph idx="1"/>
          </p:nvPr>
        </p:nvPicPr>
        <p:blipFill>
          <a:blip r:embed="rId2"/>
          <a:stretch>
            <a:fillRect/>
          </a:stretch>
        </p:blipFill>
        <p:spPr>
          <a:xfrm>
            <a:off x="2152651" y="1690690"/>
            <a:ext cx="7218813" cy="4355269"/>
          </a:xfrm>
          <a:prstGeom prst="rect">
            <a:avLst/>
          </a:prstGeom>
        </p:spPr>
      </p:pic>
    </p:spTree>
    <p:extLst>
      <p:ext uri="{BB962C8B-B14F-4D97-AF65-F5344CB8AC3E}">
        <p14:creationId xmlns:p14="http://schemas.microsoft.com/office/powerpoint/2010/main" val="3225163227"/>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endParaRPr lang="en-IN" dirty="0"/>
          </a:p>
        </p:txBody>
      </p:sp>
      <p:pic>
        <p:nvPicPr>
          <p:cNvPr id="4" name="Content Placeholder 3"/>
          <p:cNvPicPr>
            <a:picLocks noGrp="1" noChangeAspect="1"/>
          </p:cNvPicPr>
          <p:nvPr>
            <p:ph idx="1"/>
          </p:nvPr>
        </p:nvPicPr>
        <p:blipFill>
          <a:blip r:embed="rId2"/>
          <a:stretch>
            <a:fillRect/>
          </a:stretch>
        </p:blipFill>
        <p:spPr>
          <a:xfrm>
            <a:off x="2152651" y="1690690"/>
            <a:ext cx="5390013" cy="4412933"/>
          </a:xfrm>
          <a:prstGeom prst="rect">
            <a:avLst/>
          </a:prstGeom>
        </p:spPr>
      </p:pic>
    </p:spTree>
    <p:extLst>
      <p:ext uri="{BB962C8B-B14F-4D97-AF65-F5344CB8AC3E}">
        <p14:creationId xmlns:p14="http://schemas.microsoft.com/office/powerpoint/2010/main" val="3471739145"/>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a:t>
            </a:r>
            <a:endParaRPr lang="en-IN" dirty="0"/>
          </a:p>
        </p:txBody>
      </p:sp>
      <p:sp>
        <p:nvSpPr>
          <p:cNvPr id="3" name="Content Placeholder 2"/>
          <p:cNvSpPr>
            <a:spLocks noGrp="1"/>
          </p:cNvSpPr>
          <p:nvPr>
            <p:ph idx="1"/>
          </p:nvPr>
        </p:nvSpPr>
        <p:spPr/>
        <p:txBody>
          <a:bodyPr/>
          <a:lstStyle/>
          <a:p>
            <a:r>
              <a:rPr lang="en-US" dirty="0"/>
              <a:t> </a:t>
            </a:r>
            <a:r>
              <a:rPr lang="en-US" dirty="0">
                <a:solidFill>
                  <a:srgbClr val="FF0000"/>
                </a:solidFill>
              </a:rPr>
              <a:t>Write a Python program to get the Fibonacci series between 0 to </a:t>
            </a:r>
            <a:r>
              <a:rPr lang="en-US" dirty="0" smtClean="0">
                <a:solidFill>
                  <a:srgbClr val="FF0000"/>
                </a:solidFill>
              </a:rPr>
              <a:t>50</a:t>
            </a:r>
          </a:p>
          <a:p>
            <a:pPr marL="0" indent="0">
              <a:buNone/>
            </a:pPr>
            <a:r>
              <a:rPr lang="en-US" dirty="0">
                <a:latin typeface="Helvetica" panose="020B0604020202020204" pitchFamily="34" charset="0"/>
              </a:rPr>
              <a:t>Note : The Fibonacci Sequence is the series of numbers :</a:t>
            </a:r>
            <a:r>
              <a:rPr lang="en-US" dirty="0"/>
              <a:t/>
            </a:r>
            <a:br>
              <a:rPr lang="en-US" dirty="0"/>
            </a:br>
            <a:r>
              <a:rPr lang="en-US" dirty="0">
                <a:latin typeface="Helvetica" panose="020B0604020202020204" pitchFamily="34" charset="0"/>
              </a:rPr>
              <a:t>0, 1, 1, 2, 3, 5, 8, 13, 21, ....</a:t>
            </a:r>
            <a:r>
              <a:rPr lang="en-US" dirty="0"/>
              <a:t/>
            </a:r>
            <a:br>
              <a:rPr lang="en-US" dirty="0"/>
            </a:br>
            <a:r>
              <a:rPr lang="en-US" dirty="0">
                <a:latin typeface="Helvetica" panose="020B0604020202020204" pitchFamily="34" charset="0"/>
              </a:rPr>
              <a:t>Every next number is found by adding up the two numbers before it.</a:t>
            </a:r>
            <a:r>
              <a:rPr lang="en-US" dirty="0"/>
              <a:t/>
            </a:r>
            <a:br>
              <a:rPr lang="en-US" dirty="0"/>
            </a:br>
            <a:r>
              <a:rPr lang="en-US" dirty="0">
                <a:latin typeface="Helvetica" panose="020B0604020202020204" pitchFamily="34" charset="0"/>
              </a:rPr>
              <a:t>Expected Output : 1 1 2 3 5 8 13 21 34</a:t>
            </a:r>
            <a:endParaRPr lang="en-IN" dirty="0">
              <a:solidFill>
                <a:srgbClr val="FF0000"/>
              </a:solidFill>
            </a:endParaRPr>
          </a:p>
        </p:txBody>
      </p:sp>
    </p:spTree>
    <p:extLst>
      <p:ext uri="{BB962C8B-B14F-4D97-AF65-F5344CB8AC3E}">
        <p14:creationId xmlns:p14="http://schemas.microsoft.com/office/powerpoint/2010/main" val="556149020"/>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a:t>
            </a:r>
            <a:endParaRPr lang="en-IN" dirty="0"/>
          </a:p>
        </p:txBody>
      </p:sp>
      <p:pic>
        <p:nvPicPr>
          <p:cNvPr id="4" name="Content Placeholder 3"/>
          <p:cNvPicPr>
            <a:picLocks noGrp="1" noChangeAspect="1"/>
          </p:cNvPicPr>
          <p:nvPr>
            <p:ph idx="1"/>
          </p:nvPr>
        </p:nvPicPr>
        <p:blipFill>
          <a:blip r:embed="rId2"/>
          <a:stretch>
            <a:fillRect/>
          </a:stretch>
        </p:blipFill>
        <p:spPr>
          <a:xfrm>
            <a:off x="2152650" y="1445253"/>
            <a:ext cx="6090456" cy="5019170"/>
          </a:xfrm>
          <a:prstGeom prst="rect">
            <a:avLst/>
          </a:prstGeom>
        </p:spPr>
      </p:pic>
    </p:spTree>
    <p:extLst>
      <p:ext uri="{BB962C8B-B14F-4D97-AF65-F5344CB8AC3E}">
        <p14:creationId xmlns:p14="http://schemas.microsoft.com/office/powerpoint/2010/main" val="1831756244"/>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endParaRPr lang="en-IN" dirty="0"/>
          </a:p>
        </p:txBody>
      </p:sp>
      <p:pic>
        <p:nvPicPr>
          <p:cNvPr id="4" name="Content Placeholder 3"/>
          <p:cNvPicPr>
            <a:picLocks noGrp="1" noChangeAspect="1"/>
          </p:cNvPicPr>
          <p:nvPr>
            <p:ph idx="1"/>
          </p:nvPr>
        </p:nvPicPr>
        <p:blipFill>
          <a:blip r:embed="rId2"/>
          <a:stretch>
            <a:fillRect/>
          </a:stretch>
        </p:blipFill>
        <p:spPr>
          <a:xfrm>
            <a:off x="2301922" y="1690689"/>
            <a:ext cx="5308979" cy="4177848"/>
          </a:xfrm>
          <a:prstGeom prst="rect">
            <a:avLst/>
          </a:prstGeom>
        </p:spPr>
      </p:pic>
    </p:spTree>
    <p:extLst>
      <p:ext uri="{BB962C8B-B14F-4D97-AF65-F5344CB8AC3E}">
        <p14:creationId xmlns:p14="http://schemas.microsoft.com/office/powerpoint/2010/main" val="2523764761"/>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Break Statement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2241" y="1288848"/>
            <a:ext cx="4685714" cy="5000000"/>
          </a:xfrm>
          <a:prstGeom prst="rect">
            <a:avLst/>
          </a:prstGeom>
        </p:spPr>
      </p:pic>
    </p:spTree>
    <p:extLst>
      <p:ext uri="{BB962C8B-B14F-4D97-AF65-F5344CB8AC3E}">
        <p14:creationId xmlns:p14="http://schemas.microsoft.com/office/powerpoint/2010/main" val="1498778042"/>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49004" y="1094705"/>
            <a:ext cx="8281115" cy="4700788"/>
          </a:xfrm>
          <a:prstGeom prst="rect">
            <a:avLst/>
          </a:prstGeom>
        </p:spPr>
      </p:pic>
      <p:sp>
        <p:nvSpPr>
          <p:cNvPr id="3" name="Rectangle 2"/>
          <p:cNvSpPr/>
          <p:nvPr/>
        </p:nvSpPr>
        <p:spPr>
          <a:xfrm>
            <a:off x="1841008" y="413452"/>
            <a:ext cx="1558440" cy="523220"/>
          </a:xfrm>
          <a:prstGeom prst="rect">
            <a:avLst/>
          </a:prstGeom>
        </p:spPr>
        <p:txBody>
          <a:bodyPr wrap="none">
            <a:spAutoFit/>
          </a:bodyPr>
          <a:lstStyle/>
          <a:p>
            <a:r>
              <a:rPr lang="en-US" sz="2800" dirty="0">
                <a:latin typeface="Times New Roman" panose="02020603050405020304" pitchFamily="18" charset="0"/>
                <a:cs typeface="Times New Roman" panose="02020603050405020304" pitchFamily="18" charset="0"/>
              </a:rPr>
              <a:t>Example:</a:t>
            </a:r>
          </a:p>
        </p:txBody>
      </p:sp>
    </p:spTree>
    <p:extLst>
      <p:ext uri="{BB962C8B-B14F-4D97-AF65-F5344CB8AC3E}">
        <p14:creationId xmlns:p14="http://schemas.microsoft.com/office/powerpoint/2010/main" val="2244917463"/>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 Statement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8041" y="1324780"/>
            <a:ext cx="4247904" cy="5038457"/>
          </a:xfrm>
          <a:prstGeom prst="rect">
            <a:avLst/>
          </a:prstGeom>
        </p:spPr>
      </p:pic>
    </p:spTree>
    <p:extLst>
      <p:ext uri="{BB962C8B-B14F-4D97-AF65-F5344CB8AC3E}">
        <p14:creationId xmlns:p14="http://schemas.microsoft.com/office/powerpoint/2010/main" val="30716841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44690"/>
            <a:ext cx="10972800" cy="772948"/>
          </a:xfrm>
        </p:spPr>
        <p:txBody>
          <a:bodyPr vert="horz" lIns="82613" tIns="41307" rIns="82613" bIns="41307" rtlCol="0" anchor="ctr">
            <a:normAutofit/>
          </a:bodyPr>
          <a:lstStyle/>
          <a:p>
            <a:pPr algn="l"/>
            <a:r>
              <a:rPr lang="en" sz="4267" dirty="0">
                <a:latin typeface="Times New Roman" panose="02020603050405020304" pitchFamily="18" charset="0"/>
                <a:cs typeface="Times New Roman" panose="02020603050405020304" pitchFamily="18" charset="0"/>
              </a:rPr>
              <a:t>Day wise Learning Plan</a:t>
            </a:r>
            <a:endParaRPr lang="en-US" sz="4267" dirty="0">
              <a:latin typeface="Times New Roman" panose="02020603050405020304" pitchFamily="18" charset="0"/>
              <a:cs typeface="Times New Roman" panose="02020603050405020304" pitchFamily="18" charset="0"/>
            </a:endParaRPr>
          </a:p>
        </p:txBody>
      </p:sp>
      <p:sp>
        <p:nvSpPr>
          <p:cNvPr id="6" name="Rectangle 2"/>
          <p:cNvSpPr>
            <a:spLocks noChangeArrowheads="1"/>
          </p:cNvSpPr>
          <p:nvPr/>
        </p:nvSpPr>
        <p:spPr bwMode="auto">
          <a:xfrm>
            <a:off x="911424" y="1182226"/>
            <a:ext cx="7776864" cy="4628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2613" tIns="41307" rIns="82613" bIns="41307"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lvl="0" defTabSz="826109"/>
            <a:r>
              <a:rPr lang="en-US" sz="1600" b="1" dirty="0">
                <a:solidFill>
                  <a:srgbClr val="606060"/>
                </a:solidFill>
                <a:latin typeface="Times New Roman" panose="02020603050405020304" pitchFamily="18" charset="0"/>
                <a:cs typeface="Times New Roman" panose="02020603050405020304" pitchFamily="18" charset="0"/>
              </a:rPr>
              <a:t>Day -1 :</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Introduction to Python  </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Python – </a:t>
            </a:r>
            <a:r>
              <a:rPr lang="en-US" dirty="0" err="1">
                <a:latin typeface="Times New Roman" panose="02020603050405020304" pitchFamily="18" charset="0"/>
                <a:cs typeface="Times New Roman" panose="02020603050405020304" pitchFamily="18" charset="0"/>
              </a:rPr>
              <a:t>Tools|Syntaxes</a:t>
            </a:r>
            <a:r>
              <a:rPr lang="en-US" dirty="0">
                <a:latin typeface="Times New Roman" panose="02020603050405020304" pitchFamily="18" charset="0"/>
                <a:cs typeface="Times New Roman" panose="02020603050405020304" pitchFamily="18" charset="0"/>
              </a:rPr>
              <a:t> &amp; Data Structures</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-3:</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Python – </a:t>
            </a:r>
            <a:r>
              <a:rPr lang="en-US" dirty="0" err="1">
                <a:latin typeface="Times New Roman" panose="02020603050405020304" pitchFamily="18" charset="0"/>
                <a:cs typeface="Times New Roman" panose="02020603050405020304" pitchFamily="18" charset="0"/>
              </a:rPr>
              <a:t>Dictionaries,Date</a:t>
            </a:r>
            <a:r>
              <a:rPr lang="en-US" dirty="0">
                <a:latin typeface="Times New Roman" panose="02020603050405020304" pitchFamily="18" charset="0"/>
                <a:cs typeface="Times New Roman" panose="02020603050405020304" pitchFamily="18" charset="0"/>
              </a:rPr>
              <a:t> and Time</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-4:</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Python – </a:t>
            </a:r>
            <a:r>
              <a:rPr lang="en-US" dirty="0" err="1">
                <a:latin typeface="Times New Roman" panose="02020603050405020304" pitchFamily="18" charset="0"/>
                <a:cs typeface="Times New Roman" panose="02020603050405020304" pitchFamily="18" charset="0"/>
              </a:rPr>
              <a:t>MySql</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-5:</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Pandas library – Introduction</a:t>
            </a:r>
            <a:endParaRPr lang="en-IN" dirty="0">
              <a:latin typeface="Times New Roman" panose="02020603050405020304" pitchFamily="18" charset="0"/>
              <a:cs typeface="Times New Roman" panose="02020603050405020304" pitchFamily="18" charset="0"/>
            </a:endParaRPr>
          </a:p>
          <a:p>
            <a:pPr lvl="0"/>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-6:</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Pandas library – Data Structures</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-7:</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Numpy</a:t>
            </a:r>
            <a:r>
              <a:rPr lang="en-US" dirty="0">
                <a:latin typeface="Times New Roman" panose="02020603050405020304" pitchFamily="18" charset="0"/>
                <a:cs typeface="Times New Roman" panose="02020603050405020304" pitchFamily="18" charset="0"/>
              </a:rPr>
              <a:t> library – Introduction</a:t>
            </a:r>
            <a:endParaRPr lang="en-IN" dirty="0">
              <a:latin typeface="Times New Roman" panose="02020603050405020304" pitchFamily="18" charset="0"/>
              <a:cs typeface="Times New Roman" panose="02020603050405020304" pitchFamily="18" charset="0"/>
            </a:endParaRPr>
          </a:p>
          <a:p>
            <a:pPr lvl="0"/>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-8:</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Numpy</a:t>
            </a:r>
            <a:r>
              <a:rPr lang="en-US" dirty="0">
                <a:latin typeface="Times New Roman" panose="02020603050405020304" pitchFamily="18" charset="0"/>
                <a:cs typeface="Times New Roman" panose="02020603050405020304" pitchFamily="18" charset="0"/>
              </a:rPr>
              <a:t> library – Array Manipulations, Mathematical  Functions</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-9:</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Matplotlib</a:t>
            </a:r>
            <a:r>
              <a:rPr lang="en-IN" dirty="0">
                <a:latin typeface="Times New Roman" panose="02020603050405020304" pitchFamily="18" charset="0"/>
                <a:cs typeface="Times New Roman" panose="02020603050405020304" pitchFamily="18" charset="0"/>
              </a:rPr>
              <a:t> , Histogram Using </a:t>
            </a:r>
            <a:r>
              <a:rPr lang="en-IN" dirty="0" err="1">
                <a:latin typeface="Times New Roman" panose="02020603050405020304" pitchFamily="18" charset="0"/>
                <a:cs typeface="Times New Roman" panose="02020603050405020304" pitchFamily="18" charset="0"/>
              </a:rPr>
              <a:t>Matplotlib</a:t>
            </a:r>
            <a:r>
              <a:rPr lang="en-IN" dirty="0">
                <a:latin typeface="Times New Roman" panose="02020603050405020304" pitchFamily="18" charset="0"/>
                <a:cs typeface="Times New Roman" panose="02020603050405020304" pitchFamily="18" charset="0"/>
              </a:rPr>
              <a:t> | I/O With </a:t>
            </a:r>
            <a:r>
              <a:rPr lang="en-IN" dirty="0" err="1">
                <a:latin typeface="Times New Roman" panose="02020603050405020304" pitchFamily="18" charset="0"/>
                <a:cs typeface="Times New Roman" panose="02020603050405020304" pitchFamily="18" charset="0"/>
              </a:rPr>
              <a:t>Numpy</a:t>
            </a:r>
            <a:endParaRPr lang="en-IN" dirty="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-10:</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Matplotlib</a:t>
            </a:r>
            <a:r>
              <a:rPr lang="en-US" dirty="0">
                <a:latin typeface="Times New Roman" panose="02020603050405020304" pitchFamily="18" charset="0"/>
                <a:cs typeface="Times New Roman" panose="02020603050405020304" pitchFamily="18" charset="0"/>
              </a:rPr>
              <a:t> Library - Introduction , </a:t>
            </a:r>
            <a:r>
              <a:rPr lang="en-US" dirty="0" err="1">
                <a:latin typeface="Times New Roman" panose="02020603050405020304" pitchFamily="18" charset="0"/>
                <a:cs typeface="Times New Roman" panose="02020603050405020304" pitchFamily="18" charset="0"/>
              </a:rPr>
              <a:t>Pyplot</a:t>
            </a:r>
            <a:r>
              <a:rPr lang="en-US" dirty="0">
                <a:latin typeface="Times New Roman" panose="02020603050405020304" pitchFamily="18" charset="0"/>
                <a:cs typeface="Times New Roman" panose="02020603050405020304" pitchFamily="18" charset="0"/>
              </a:rPr>
              <a:t> API | Types Of Plots</a:t>
            </a:r>
            <a:endParaRPr lang="en-IN" dirty="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-11:</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Seaborn</a:t>
            </a:r>
            <a:r>
              <a:rPr lang="en-IN" dirty="0">
                <a:latin typeface="Times New Roman" panose="02020603050405020304" pitchFamily="18" charset="0"/>
                <a:cs typeface="Times New Roman" panose="02020603050405020304" pitchFamily="18" charset="0"/>
              </a:rPr>
              <a:t>  Library </a:t>
            </a:r>
            <a:endParaRPr lang="en-IN" dirty="0" smtClean="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-12:</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SKLearn</a:t>
            </a:r>
            <a:r>
              <a:rPr lang="en-IN" dirty="0">
                <a:latin typeface="Times New Roman" panose="02020603050405020304" pitchFamily="18" charset="0"/>
                <a:cs typeface="Times New Roman" panose="02020603050405020304" pitchFamily="18" charset="0"/>
              </a:rPr>
              <a:t> Library</a:t>
            </a:r>
            <a:endParaRPr lang="en-IN" dirty="0" smtClean="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-13:</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Python – Date and Time , Data Wrangling. </a:t>
            </a:r>
            <a:endParaRPr lang="en-IN" dirty="0" smtClean="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-14:</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Python – Data </a:t>
            </a:r>
            <a:r>
              <a:rPr lang="en-IN" dirty="0" smtClean="0">
                <a:latin typeface="Times New Roman" panose="02020603050405020304" pitchFamily="18" charset="0"/>
                <a:cs typeface="Times New Roman" panose="02020603050405020304" pitchFamily="18" charset="0"/>
              </a:rPr>
              <a:t>Cleansing</a:t>
            </a: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-15: </a:t>
            </a:r>
            <a:r>
              <a:rPr lang="en-US" dirty="0">
                <a:latin typeface="Times New Roman" panose="02020603050405020304" pitchFamily="18" charset="0"/>
                <a:cs typeface="Times New Roman" panose="02020603050405020304" pitchFamily="18" charset="0"/>
              </a:rPr>
              <a:t> Python – Word Tokenization , Stemming and </a:t>
            </a:r>
            <a:r>
              <a:rPr lang="en-US" dirty="0" err="1">
                <a:latin typeface="Times New Roman" panose="02020603050405020304" pitchFamily="18" charset="0"/>
                <a:cs typeface="Times New Roman" panose="02020603050405020304" pitchFamily="18" charset="0"/>
              </a:rPr>
              <a:t>Lammetization</a:t>
            </a:r>
            <a:r>
              <a:rPr lang="en-US" dirty="0"/>
              <a:t>.</a:t>
            </a:r>
            <a:endParaRPr lang="en-IN" dirty="0"/>
          </a:p>
          <a:p>
            <a:pPr defTabSz="826109"/>
            <a:endParaRPr lang="en-US" sz="2533" dirty="0"/>
          </a:p>
        </p:txBody>
      </p:sp>
    </p:spTree>
    <p:extLst>
      <p:ext uri="{BB962C8B-B14F-4D97-AF65-F5344CB8AC3E}">
        <p14:creationId xmlns:p14="http://schemas.microsoft.com/office/powerpoint/2010/main" val="464682216"/>
      </p:ext>
    </p:extLst>
  </p:cSld>
  <p:clrMapOvr>
    <a:masterClrMapping/>
  </p:clrMapOvr>
  <mc:AlternateContent xmlns:mc="http://schemas.openxmlformats.org/markup-compatibility/2006" xmlns:p14="http://schemas.microsoft.com/office/powerpoint/2010/main">
    <mc:Choice Requires="p14">
      <p:transition spd="slow" p14:dur="2000" advTm="2665"/>
    </mc:Choice>
    <mc:Fallback xmlns="">
      <p:transition spd="slow" advTm="2665"/>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69196" y="449024"/>
            <a:ext cx="4572000" cy="646331"/>
          </a:xfrm>
          <a:prstGeom prst="rect">
            <a:avLst/>
          </a:prstGeom>
        </p:spPr>
        <p:txBody>
          <a:bodyPr>
            <a:spAutoFit/>
          </a:bodyPr>
          <a:lstStyle/>
          <a:p>
            <a:r>
              <a:rPr lang="en-US" sz="3600" dirty="0">
                <a:latin typeface="Times New Roman" panose="02020603050405020304" pitchFamily="18" charset="0"/>
                <a:cs typeface="Times New Roman" panose="02020603050405020304" pitchFamily="18" charset="0"/>
              </a:rPr>
              <a:t>Example:</a:t>
            </a:r>
            <a:r>
              <a:rPr lang="en-US" sz="3600" i="1" dirty="0">
                <a:latin typeface="Times New Roman" panose="02020603050405020304" pitchFamily="18" charset="0"/>
                <a:cs typeface="Times New Roman" panose="02020603050405020304" pitchFamily="18" charset="0"/>
              </a:rPr>
              <a:t> </a:t>
            </a:r>
          </a:p>
        </p:txBody>
      </p:sp>
      <p:pic>
        <p:nvPicPr>
          <p:cNvPr id="2" name="Picture 1"/>
          <p:cNvPicPr>
            <a:picLocks noChangeAspect="1"/>
          </p:cNvPicPr>
          <p:nvPr/>
        </p:nvPicPr>
        <p:blipFill>
          <a:blip r:embed="rId2"/>
          <a:stretch>
            <a:fillRect/>
          </a:stretch>
        </p:blipFill>
        <p:spPr>
          <a:xfrm>
            <a:off x="1897281" y="1454273"/>
            <a:ext cx="8216296" cy="5151550"/>
          </a:xfrm>
          <a:prstGeom prst="rect">
            <a:avLst/>
          </a:prstGeom>
        </p:spPr>
      </p:pic>
    </p:spTree>
    <p:extLst>
      <p:ext uri="{BB962C8B-B14F-4D97-AF65-F5344CB8AC3E}">
        <p14:creationId xmlns:p14="http://schemas.microsoft.com/office/powerpoint/2010/main" val="281622287"/>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5800" y="134938"/>
            <a:ext cx="8229600" cy="1143000"/>
          </a:xfrm>
        </p:spPr>
        <p:txBody>
          <a:bodyPr/>
          <a:lstStyle/>
          <a:p>
            <a:r>
              <a:rPr lang="en-US" dirty="0" smtClean="0"/>
              <a:t>Pass Statement</a:t>
            </a:r>
            <a:endParaRPr lang="en-US" dirty="0"/>
          </a:p>
        </p:txBody>
      </p:sp>
      <p:sp>
        <p:nvSpPr>
          <p:cNvPr id="4" name="Rectangle 3"/>
          <p:cNvSpPr/>
          <p:nvPr/>
        </p:nvSpPr>
        <p:spPr>
          <a:xfrm>
            <a:off x="1955800" y="1150939"/>
            <a:ext cx="7950200" cy="646331"/>
          </a:xfrm>
          <a:prstGeom prst="rect">
            <a:avLst/>
          </a:prstGeom>
        </p:spPr>
        <p:txBody>
          <a:bodyPr wrap="square">
            <a:spAutoFit/>
          </a:bodyPr>
          <a:lstStyle/>
          <a:p>
            <a:r>
              <a:rPr lang="en-US" sz="3600" dirty="0">
                <a:latin typeface="Times New Roman" panose="02020603050405020304" pitchFamily="18" charset="0"/>
                <a:cs typeface="Times New Roman" panose="02020603050405020304" pitchFamily="18" charset="0"/>
              </a:rPr>
              <a:t>Example:</a:t>
            </a:r>
          </a:p>
        </p:txBody>
      </p:sp>
      <p:pic>
        <p:nvPicPr>
          <p:cNvPr id="3" name="Picture 2"/>
          <p:cNvPicPr>
            <a:picLocks noChangeAspect="1"/>
          </p:cNvPicPr>
          <p:nvPr/>
        </p:nvPicPr>
        <p:blipFill>
          <a:blip r:embed="rId2"/>
          <a:stretch>
            <a:fillRect/>
          </a:stretch>
        </p:blipFill>
        <p:spPr>
          <a:xfrm>
            <a:off x="2052034" y="1854558"/>
            <a:ext cx="8164888" cy="4250028"/>
          </a:xfrm>
          <a:prstGeom prst="rect">
            <a:avLst/>
          </a:prstGeom>
        </p:spPr>
      </p:pic>
    </p:spTree>
    <p:extLst>
      <p:ext uri="{BB962C8B-B14F-4D97-AF65-F5344CB8AC3E}">
        <p14:creationId xmlns:p14="http://schemas.microsoft.com/office/powerpoint/2010/main" val="2924564895"/>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42980" y="300626"/>
            <a:ext cx="4546948"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Data Structures </a:t>
            </a:r>
          </a:p>
        </p:txBody>
      </p:sp>
      <p:sp>
        <p:nvSpPr>
          <p:cNvPr id="5" name="TextBox 4"/>
          <p:cNvSpPr txBox="1"/>
          <p:nvPr/>
        </p:nvSpPr>
        <p:spPr>
          <a:xfrm>
            <a:off x="2062620" y="1327760"/>
            <a:ext cx="7766137" cy="3323987"/>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List</a:t>
            </a:r>
          </a:p>
          <a:p>
            <a:pPr marL="457200" indent="-4572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Tuple</a:t>
            </a:r>
          </a:p>
          <a:p>
            <a:pPr>
              <a:lnSpc>
                <a:spcPct val="150000"/>
              </a:lnSpc>
            </a:pPr>
            <a:endParaRPr lang="en-US" sz="2800" dirty="0">
              <a:latin typeface="Times New Roman" panose="02020603050405020304" pitchFamily="18" charset="0"/>
              <a:cs typeface="Times New Roman" panose="02020603050405020304" pitchFamily="18" charset="0"/>
            </a:endParaRPr>
          </a:p>
          <a:p>
            <a:pPr marL="457200" indent="-457200">
              <a:lnSpc>
                <a:spcPct val="150000"/>
              </a:lnSpc>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lnSpc>
                <a:spcPct val="150000"/>
              </a:lnSpc>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5909314"/>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Lists</a:t>
            </a:r>
            <a:endParaRPr lang="en-US" dirty="0"/>
          </a:p>
        </p:txBody>
      </p:sp>
      <p:sp>
        <p:nvSpPr>
          <p:cNvPr id="3" name="Content Placeholder 2"/>
          <p:cNvSpPr>
            <a:spLocks noGrp="1"/>
          </p:cNvSpPr>
          <p:nvPr>
            <p:ph idx="1"/>
          </p:nvPr>
        </p:nvSpPr>
        <p:spPr/>
        <p:txBody>
          <a:bodyPr>
            <a:normAutofit/>
          </a:bodyPr>
          <a:lstStyle/>
          <a:p>
            <a:r>
              <a:rPr lang="en-US" dirty="0" smtClean="0"/>
              <a:t>List = [‘</a:t>
            </a:r>
            <a:r>
              <a:rPr lang="en-US" dirty="0" err="1" smtClean="0"/>
              <a:t>abcd</a:t>
            </a:r>
            <a:r>
              <a:rPr lang="en-US" dirty="0" smtClean="0"/>
              <a:t>’ , 786 , 2.23, ‘python’, 70.2]</a:t>
            </a:r>
          </a:p>
          <a:p>
            <a:pPr>
              <a:buNone/>
            </a:pPr>
            <a:endParaRPr lang="en-US" dirty="0" smtClean="0"/>
          </a:p>
          <a:p>
            <a:pPr>
              <a:buNone/>
            </a:pPr>
            <a:r>
              <a:rPr lang="en-US" dirty="0" smtClean="0"/>
              <a:t>print List </a:t>
            </a:r>
          </a:p>
          <a:p>
            <a:pPr>
              <a:buNone/>
            </a:pPr>
            <a:r>
              <a:rPr lang="en-US" dirty="0" smtClean="0"/>
              <a:t>print List[0]</a:t>
            </a:r>
          </a:p>
          <a:p>
            <a:pPr>
              <a:buNone/>
            </a:pPr>
            <a:r>
              <a:rPr lang="en-US" dirty="0" smtClean="0"/>
              <a:t>print List[1:3]</a:t>
            </a:r>
          </a:p>
          <a:p>
            <a:pPr>
              <a:buNone/>
            </a:pPr>
            <a:r>
              <a:rPr lang="en-US" dirty="0" smtClean="0"/>
              <a:t>print List[2:]</a:t>
            </a:r>
          </a:p>
        </p:txBody>
      </p:sp>
    </p:spTree>
    <p:extLst>
      <p:ext uri="{BB962C8B-B14F-4D97-AF65-F5344CB8AC3E}">
        <p14:creationId xmlns:p14="http://schemas.microsoft.com/office/powerpoint/2010/main" val="1505907637"/>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152650" y="365127"/>
            <a:ext cx="7886700" cy="574326"/>
          </a:xfrm>
        </p:spPr>
        <p:txBody>
          <a:bodyPr>
            <a:normAutofit/>
          </a:bodyPr>
          <a:lstStyle/>
          <a:p>
            <a:r>
              <a:rPr lang="en-US" sz="3200" dirty="0">
                <a:latin typeface="Times New Roman" panose="02020603050405020304" pitchFamily="18" charset="0"/>
                <a:cs typeface="Times New Roman" panose="02020603050405020304" pitchFamily="18" charset="0"/>
              </a:rPr>
              <a:t>Methods of List </a:t>
            </a:r>
          </a:p>
        </p:txBody>
      </p:sp>
      <p:sp>
        <p:nvSpPr>
          <p:cNvPr id="5" name="TextBox 4"/>
          <p:cNvSpPr txBox="1"/>
          <p:nvPr/>
        </p:nvSpPr>
        <p:spPr>
          <a:xfrm>
            <a:off x="2152651" y="1941535"/>
            <a:ext cx="7766137" cy="3108543"/>
          </a:xfrm>
          <a:prstGeom prst="rect">
            <a:avLst/>
          </a:prstGeom>
          <a:noFill/>
        </p:spPr>
        <p:txBody>
          <a:bodyPr wrap="square" rtlCol="0">
            <a:spAutoFit/>
          </a:bodyPr>
          <a:lstStyle/>
          <a:p>
            <a:pPr marL="457200" indent="-457200">
              <a:buFont typeface="Arial" panose="020B0604020202020204" pitchFamily="34" charset="0"/>
              <a:buChar char="•"/>
            </a:pPr>
            <a:r>
              <a:rPr lang="en-US" sz="2800" dirty="0" err="1">
                <a:latin typeface="Times New Roman" panose="02020603050405020304" pitchFamily="18" charset="0"/>
                <a:cs typeface="Times New Roman" panose="02020603050405020304" pitchFamily="18" charset="0"/>
              </a:rPr>
              <a:t>list.insert</a:t>
            </a:r>
            <a:r>
              <a:rPr lang="en-US" sz="2800" dirty="0">
                <a:latin typeface="Times New Roman" panose="02020603050405020304" pitchFamily="18" charset="0"/>
                <a:cs typeface="Times New Roman" panose="02020603050405020304" pitchFamily="18" charset="0"/>
              </a:rPr>
              <a:t>(position, element)   </a:t>
            </a:r>
            <a:r>
              <a:rPr lang="en-US" sz="2800" i="1" dirty="0">
                <a:latin typeface="Times New Roman" panose="02020603050405020304" pitchFamily="18" charset="0"/>
                <a:cs typeface="Times New Roman" panose="02020603050405020304" pitchFamily="18" charset="0"/>
              </a:rPr>
              <a:t>ex: </a:t>
            </a:r>
            <a:r>
              <a:rPr lang="en-US" sz="2800" b="1" i="1" dirty="0" err="1">
                <a:latin typeface="Times New Roman" panose="02020603050405020304" pitchFamily="18" charset="0"/>
                <a:cs typeface="Times New Roman" panose="02020603050405020304" pitchFamily="18" charset="0"/>
              </a:rPr>
              <a:t>a.insert</a:t>
            </a:r>
            <a:r>
              <a:rPr lang="en-US" sz="2800" b="1" i="1" dirty="0">
                <a:latin typeface="Times New Roman" panose="02020603050405020304" pitchFamily="18" charset="0"/>
                <a:cs typeface="Times New Roman" panose="02020603050405020304" pitchFamily="18" charset="0"/>
              </a:rPr>
              <a:t>(2,20) </a:t>
            </a:r>
          </a:p>
          <a:p>
            <a:pPr marL="457200" indent="-457200">
              <a:buFont typeface="Arial" panose="020B0604020202020204" pitchFamily="34" charset="0"/>
              <a:buChar char="•"/>
            </a:pPr>
            <a:r>
              <a:rPr lang="en-US" sz="2800" dirty="0" err="1">
                <a:latin typeface="Times New Roman" panose="02020603050405020304" pitchFamily="18" charset="0"/>
                <a:cs typeface="Times New Roman" panose="02020603050405020304" pitchFamily="18" charset="0"/>
              </a:rPr>
              <a:t>list.append</a:t>
            </a:r>
            <a:r>
              <a:rPr lang="en-US" sz="2800" dirty="0">
                <a:latin typeface="Times New Roman" panose="02020603050405020304" pitchFamily="18" charset="0"/>
                <a:cs typeface="Times New Roman" panose="02020603050405020304" pitchFamily="18" charset="0"/>
              </a:rPr>
              <a:t>(element)		</a:t>
            </a:r>
            <a:r>
              <a:rPr lang="en-US" sz="2800" i="1" dirty="0">
                <a:latin typeface="Times New Roman" panose="02020603050405020304" pitchFamily="18" charset="0"/>
                <a:cs typeface="Times New Roman" panose="02020603050405020304" pitchFamily="18" charset="0"/>
              </a:rPr>
              <a:t>ex: </a:t>
            </a:r>
            <a:r>
              <a:rPr lang="en-US" sz="2800" b="1" i="1" dirty="0" err="1">
                <a:latin typeface="Times New Roman" panose="02020603050405020304" pitchFamily="18" charset="0"/>
                <a:cs typeface="Times New Roman" panose="02020603050405020304" pitchFamily="18" charset="0"/>
              </a:rPr>
              <a:t>a.append</a:t>
            </a:r>
            <a:r>
              <a:rPr lang="en-US" sz="2800" b="1" i="1" dirty="0">
                <a:latin typeface="Times New Roman" panose="02020603050405020304" pitchFamily="18" charset="0"/>
                <a:cs typeface="Times New Roman" panose="02020603050405020304" pitchFamily="18" charset="0"/>
              </a:rPr>
              <a:t>(200)</a:t>
            </a:r>
          </a:p>
          <a:p>
            <a:pPr marL="457200" indent="-457200">
              <a:buFont typeface="Arial" panose="020B0604020202020204" pitchFamily="34" charset="0"/>
              <a:buChar char="•"/>
            </a:pPr>
            <a:r>
              <a:rPr lang="en-US" sz="2800" dirty="0" err="1">
                <a:latin typeface="Times New Roman" panose="02020603050405020304" pitchFamily="18" charset="0"/>
                <a:cs typeface="Times New Roman" panose="02020603050405020304" pitchFamily="18" charset="0"/>
              </a:rPr>
              <a:t>list.remove</a:t>
            </a:r>
            <a:r>
              <a:rPr lang="en-US" sz="2800" dirty="0">
                <a:latin typeface="Times New Roman" panose="02020603050405020304" pitchFamily="18" charset="0"/>
                <a:cs typeface="Times New Roman" panose="02020603050405020304" pitchFamily="18" charset="0"/>
              </a:rPr>
              <a:t>(element)		</a:t>
            </a:r>
            <a:r>
              <a:rPr lang="en-US" sz="2800" i="1" dirty="0">
                <a:latin typeface="Times New Roman" panose="02020603050405020304" pitchFamily="18" charset="0"/>
                <a:cs typeface="Times New Roman" panose="02020603050405020304" pitchFamily="18" charset="0"/>
              </a:rPr>
              <a:t>ex: </a:t>
            </a:r>
            <a:r>
              <a:rPr lang="en-US" sz="2800" b="1" i="1" dirty="0" err="1">
                <a:latin typeface="Times New Roman" panose="02020603050405020304" pitchFamily="18" charset="0"/>
                <a:cs typeface="Times New Roman" panose="02020603050405020304" pitchFamily="18" charset="0"/>
              </a:rPr>
              <a:t>a.remove</a:t>
            </a:r>
            <a:r>
              <a:rPr lang="en-US" sz="2800" b="1" i="1" dirty="0">
                <a:latin typeface="Times New Roman" panose="02020603050405020304" pitchFamily="18" charset="0"/>
                <a:cs typeface="Times New Roman" panose="02020603050405020304" pitchFamily="18" charset="0"/>
              </a:rPr>
              <a:t>(200)</a:t>
            </a: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list. reverse()			</a:t>
            </a:r>
            <a:r>
              <a:rPr lang="en-US" sz="2800" i="1" dirty="0">
                <a:latin typeface="Times New Roman" panose="02020603050405020304" pitchFamily="18" charset="0"/>
                <a:cs typeface="Times New Roman" panose="02020603050405020304" pitchFamily="18" charset="0"/>
              </a:rPr>
              <a:t>ex: </a:t>
            </a:r>
            <a:r>
              <a:rPr lang="en-US" sz="2800" b="1" i="1" dirty="0" err="1">
                <a:latin typeface="Times New Roman" panose="02020603050405020304" pitchFamily="18" charset="0"/>
                <a:cs typeface="Times New Roman" panose="02020603050405020304" pitchFamily="18" charset="0"/>
              </a:rPr>
              <a:t>a.reverse</a:t>
            </a:r>
            <a:r>
              <a:rPr lang="en-US" sz="2800" b="1" i="1" dirty="0">
                <a:latin typeface="Times New Roman" panose="02020603050405020304" pitchFamily="18" charset="0"/>
                <a:cs typeface="Times New Roman" panose="02020603050405020304" pitchFamily="18" charset="0"/>
              </a:rPr>
              <a:t>()</a:t>
            </a: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p:txBody>
      </p:sp>
      <p:sp>
        <p:nvSpPr>
          <p:cNvPr id="6" name="TextBox 5"/>
          <p:cNvSpPr txBox="1"/>
          <p:nvPr/>
        </p:nvSpPr>
        <p:spPr>
          <a:xfrm>
            <a:off x="2152650" y="1114816"/>
            <a:ext cx="6548764" cy="523220"/>
          </a:xfrm>
          <a:prstGeom prst="rect">
            <a:avLst/>
          </a:prstGeom>
          <a:noFill/>
        </p:spPr>
        <p:txBody>
          <a:bodyPr wrap="square" rtlCol="0">
            <a:spAutoFit/>
          </a:bodyPr>
          <a:lstStyle/>
          <a:p>
            <a:r>
              <a:rPr lang="en-US" sz="2800" i="1" dirty="0">
                <a:latin typeface="Times New Roman" panose="02020603050405020304" pitchFamily="18" charset="0"/>
                <a:cs typeface="Times New Roman" panose="02020603050405020304" pitchFamily="18" charset="0"/>
              </a:rPr>
              <a:t>A= [10,30,40,50]</a:t>
            </a:r>
          </a:p>
        </p:txBody>
      </p:sp>
    </p:spTree>
    <p:extLst>
      <p:ext uri="{BB962C8B-B14F-4D97-AF65-F5344CB8AC3E}">
        <p14:creationId xmlns:p14="http://schemas.microsoft.com/office/powerpoint/2010/main" val="1036992521"/>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365127"/>
            <a:ext cx="7886700" cy="726695"/>
          </a:xfrm>
        </p:spPr>
        <p:txBody>
          <a:bodyPr/>
          <a:lstStyle/>
          <a:p>
            <a:r>
              <a:rPr lang="en-US" dirty="0" smtClean="0"/>
              <a:t>Methods of list</a:t>
            </a:r>
            <a:endParaRPr lang="en-IN" dirty="0"/>
          </a:p>
        </p:txBody>
      </p:sp>
      <p:sp>
        <p:nvSpPr>
          <p:cNvPr id="3" name="Content Placeholder 2"/>
          <p:cNvSpPr>
            <a:spLocks noGrp="1"/>
          </p:cNvSpPr>
          <p:nvPr>
            <p:ph idx="1"/>
          </p:nvPr>
        </p:nvSpPr>
        <p:spPr>
          <a:xfrm>
            <a:off x="2152650" y="1296537"/>
            <a:ext cx="8105917" cy="5117911"/>
          </a:xfrm>
        </p:spPr>
        <p:txBody>
          <a:bodyPr>
            <a:normAutofit fontScale="85000" lnSpcReduction="20000"/>
          </a:bodyPr>
          <a:lstStyle/>
          <a:p>
            <a:r>
              <a:rPr lang="en-US" dirty="0" smtClean="0"/>
              <a:t>append</a:t>
            </a:r>
            <a:r>
              <a:rPr lang="en-US" dirty="0"/>
              <a:t>()	Adds an element at the end of the list</a:t>
            </a:r>
          </a:p>
          <a:p>
            <a:r>
              <a:rPr lang="en-US" dirty="0"/>
              <a:t>clear()	Removes all the elements from the list</a:t>
            </a:r>
          </a:p>
          <a:p>
            <a:r>
              <a:rPr lang="en-US" dirty="0"/>
              <a:t>copy()	Returns a copy of the list</a:t>
            </a:r>
          </a:p>
          <a:p>
            <a:r>
              <a:rPr lang="en-US" dirty="0"/>
              <a:t>count()	Returns the number of elements with the </a:t>
            </a:r>
            <a:r>
              <a:rPr lang="en-US" dirty="0" smtClean="0"/>
              <a:t>			specified </a:t>
            </a:r>
            <a:r>
              <a:rPr lang="en-US" dirty="0"/>
              <a:t>value</a:t>
            </a:r>
          </a:p>
          <a:p>
            <a:r>
              <a:rPr lang="en-US" dirty="0"/>
              <a:t>extend()	Add the elements of a list (or any </a:t>
            </a:r>
            <a:r>
              <a:rPr lang="en-US" dirty="0" err="1"/>
              <a:t>iterable</a:t>
            </a:r>
            <a:r>
              <a:rPr lang="en-US" dirty="0"/>
              <a:t>), to the </a:t>
            </a:r>
            <a:r>
              <a:rPr lang="en-US" dirty="0" smtClean="0"/>
              <a:t>		end </a:t>
            </a:r>
            <a:r>
              <a:rPr lang="en-US" dirty="0"/>
              <a:t>of the current list</a:t>
            </a:r>
          </a:p>
          <a:p>
            <a:r>
              <a:rPr lang="en-US" dirty="0"/>
              <a:t>index()	Returns the index of the first element with the  </a:t>
            </a:r>
            <a:r>
              <a:rPr lang="en-US" dirty="0" smtClean="0"/>
              <a:t>    		specified </a:t>
            </a:r>
            <a:r>
              <a:rPr lang="en-US" dirty="0"/>
              <a:t>value</a:t>
            </a:r>
          </a:p>
          <a:p>
            <a:r>
              <a:rPr lang="en-US" dirty="0"/>
              <a:t>insert()	Adds an element at the specified position</a:t>
            </a:r>
          </a:p>
          <a:p>
            <a:r>
              <a:rPr lang="en-US" dirty="0"/>
              <a:t>pop</a:t>
            </a:r>
            <a:r>
              <a:rPr lang="en-US" dirty="0" smtClean="0"/>
              <a:t>() </a:t>
            </a:r>
            <a:r>
              <a:rPr lang="en-US" dirty="0"/>
              <a:t>	Removes the element at the specified position</a:t>
            </a:r>
          </a:p>
          <a:p>
            <a:r>
              <a:rPr lang="en-US" dirty="0"/>
              <a:t>remove()	Removes the first item with the specified value</a:t>
            </a:r>
          </a:p>
          <a:p>
            <a:r>
              <a:rPr lang="en-US" dirty="0"/>
              <a:t>reverse()	Reverses the order of the list</a:t>
            </a:r>
          </a:p>
          <a:p>
            <a:r>
              <a:rPr lang="en-US" dirty="0"/>
              <a:t>sort()	</a:t>
            </a:r>
            <a:r>
              <a:rPr lang="en-US" dirty="0" smtClean="0"/>
              <a:t>               Sorts </a:t>
            </a:r>
            <a:r>
              <a:rPr lang="en-US" dirty="0"/>
              <a:t>the list</a:t>
            </a:r>
            <a:endParaRPr lang="en-IN" dirty="0"/>
          </a:p>
        </p:txBody>
      </p:sp>
    </p:spTree>
    <p:extLst>
      <p:ext uri="{BB962C8B-B14F-4D97-AF65-F5344CB8AC3E}">
        <p14:creationId xmlns:p14="http://schemas.microsoft.com/office/powerpoint/2010/main" val="1965360334"/>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a:t>
            </a:r>
            <a:endParaRPr lang="en-IN" dirty="0"/>
          </a:p>
        </p:txBody>
      </p:sp>
      <p:sp>
        <p:nvSpPr>
          <p:cNvPr id="3" name="Content Placeholder 2"/>
          <p:cNvSpPr>
            <a:spLocks noGrp="1"/>
          </p:cNvSpPr>
          <p:nvPr>
            <p:ph idx="1"/>
          </p:nvPr>
        </p:nvSpPr>
        <p:spPr/>
        <p:txBody>
          <a:bodyPr/>
          <a:lstStyle/>
          <a:p>
            <a:r>
              <a:rPr lang="en-US" dirty="0">
                <a:solidFill>
                  <a:srgbClr val="FF0000"/>
                </a:solidFill>
              </a:rPr>
              <a:t>Write a Python program to get the largest number from a list</a:t>
            </a:r>
            <a:r>
              <a:rPr lang="en-US" dirty="0" smtClean="0">
                <a:solidFill>
                  <a:srgbClr val="FF0000"/>
                </a:solidFill>
              </a:rPr>
              <a:t>.</a:t>
            </a:r>
          </a:p>
          <a:p>
            <a:pPr marL="0" indent="0">
              <a:buNone/>
            </a:pPr>
            <a:endParaRPr lang="en-US" dirty="0" smtClean="0"/>
          </a:p>
          <a:p>
            <a:pPr marL="0" indent="0">
              <a:buNone/>
            </a:pPr>
            <a:r>
              <a:rPr lang="en-US" dirty="0" smtClean="0"/>
              <a:t>A=[1,-2,-6,3,9]</a:t>
            </a:r>
          </a:p>
          <a:p>
            <a:pPr marL="0" indent="0">
              <a:buNone/>
            </a:pPr>
            <a:r>
              <a:rPr lang="en-US" dirty="0" smtClean="0"/>
              <a:t>Largest number in the list is 9</a:t>
            </a:r>
            <a:endParaRPr lang="en-IN" dirty="0"/>
          </a:p>
        </p:txBody>
      </p:sp>
    </p:spTree>
    <p:extLst>
      <p:ext uri="{BB962C8B-B14F-4D97-AF65-F5344CB8AC3E}">
        <p14:creationId xmlns:p14="http://schemas.microsoft.com/office/powerpoint/2010/main" val="2125534069"/>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a:t>
            </a:r>
            <a:endParaRPr lang="en-IN" dirty="0"/>
          </a:p>
        </p:txBody>
      </p:sp>
      <p:pic>
        <p:nvPicPr>
          <p:cNvPr id="4" name="Content Placeholder 3"/>
          <p:cNvPicPr>
            <a:picLocks noGrp="1" noChangeAspect="1"/>
          </p:cNvPicPr>
          <p:nvPr>
            <p:ph idx="1"/>
          </p:nvPr>
        </p:nvPicPr>
        <p:blipFill>
          <a:blip r:embed="rId2"/>
          <a:stretch>
            <a:fillRect/>
          </a:stretch>
        </p:blipFill>
        <p:spPr>
          <a:xfrm>
            <a:off x="2152651" y="1690689"/>
            <a:ext cx="6386299" cy="4437156"/>
          </a:xfrm>
          <a:prstGeom prst="rect">
            <a:avLst/>
          </a:prstGeom>
        </p:spPr>
      </p:pic>
    </p:spTree>
    <p:extLst>
      <p:ext uri="{BB962C8B-B14F-4D97-AF65-F5344CB8AC3E}">
        <p14:creationId xmlns:p14="http://schemas.microsoft.com/office/powerpoint/2010/main" val="1777534913"/>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endParaRPr lang="en-IN" dirty="0"/>
          </a:p>
        </p:txBody>
      </p:sp>
      <p:pic>
        <p:nvPicPr>
          <p:cNvPr id="4" name="Content Placeholder 3"/>
          <p:cNvPicPr>
            <a:picLocks noGrp="1" noChangeAspect="1"/>
          </p:cNvPicPr>
          <p:nvPr>
            <p:ph idx="1"/>
          </p:nvPr>
        </p:nvPicPr>
        <p:blipFill>
          <a:blip r:embed="rId2"/>
          <a:stretch>
            <a:fillRect/>
          </a:stretch>
        </p:blipFill>
        <p:spPr>
          <a:xfrm>
            <a:off x="2152651" y="1690689"/>
            <a:ext cx="7670897" cy="4437156"/>
          </a:xfrm>
          <a:prstGeom prst="rect">
            <a:avLst/>
          </a:prstGeom>
        </p:spPr>
      </p:pic>
    </p:spTree>
    <p:extLst>
      <p:ext uri="{BB962C8B-B14F-4D97-AF65-F5344CB8AC3E}">
        <p14:creationId xmlns:p14="http://schemas.microsoft.com/office/powerpoint/2010/main" val="4023388497"/>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a:t>
            </a:r>
            <a:r>
              <a:rPr lang="en-US" dirty="0" err="1" smtClean="0"/>
              <a:t>Tuples</a:t>
            </a:r>
            <a:endParaRPr lang="en-US" dirty="0"/>
          </a:p>
        </p:txBody>
      </p:sp>
      <p:sp>
        <p:nvSpPr>
          <p:cNvPr id="3" name="Content Placeholder 2"/>
          <p:cNvSpPr>
            <a:spLocks noGrp="1"/>
          </p:cNvSpPr>
          <p:nvPr>
            <p:ph idx="1"/>
          </p:nvPr>
        </p:nvSpPr>
        <p:spPr/>
        <p:txBody>
          <a:bodyPr/>
          <a:lstStyle/>
          <a:p>
            <a:pPr>
              <a:buNone/>
            </a:pPr>
            <a:r>
              <a:rPr lang="en-US" dirty="0" smtClean="0"/>
              <a:t>Read only cannot be updated</a:t>
            </a:r>
          </a:p>
          <a:p>
            <a:r>
              <a:rPr lang="en-US" dirty="0" err="1" smtClean="0"/>
              <a:t>Tuple</a:t>
            </a:r>
            <a:r>
              <a:rPr lang="en-US" dirty="0" smtClean="0"/>
              <a:t>=(123, ‘python’,78.12)</a:t>
            </a:r>
          </a:p>
          <a:p>
            <a:endParaRPr lang="en-US" dirty="0" smtClean="0"/>
          </a:p>
          <a:p>
            <a:pPr marL="0" indent="0">
              <a:buNone/>
            </a:pPr>
            <a:r>
              <a:rPr lang="en-US" dirty="0" smtClean="0"/>
              <a:t>print </a:t>
            </a:r>
            <a:r>
              <a:rPr lang="en-US" dirty="0" err="1" smtClean="0"/>
              <a:t>Tuple</a:t>
            </a:r>
            <a:endParaRPr lang="en-US" dirty="0" smtClean="0"/>
          </a:p>
          <a:p>
            <a:pPr marL="0" indent="0">
              <a:buNone/>
            </a:pPr>
            <a:r>
              <a:rPr lang="en-US" dirty="0" smtClean="0"/>
              <a:t>print Tuple[:2]</a:t>
            </a:r>
            <a:endParaRPr lang="en-US" dirty="0"/>
          </a:p>
        </p:txBody>
      </p:sp>
    </p:spTree>
    <p:extLst>
      <p:ext uri="{BB962C8B-B14F-4D97-AF65-F5344CB8AC3E}">
        <p14:creationId xmlns:p14="http://schemas.microsoft.com/office/powerpoint/2010/main" val="29496737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2800" y="279400"/>
            <a:ext cx="10972800" cy="1143000"/>
          </a:xfrm>
        </p:spPr>
        <p:txBody>
          <a:bodyPr vert="horz" lIns="82613" tIns="41307" rIns="82613" bIns="41307" rtlCol="0" anchor="ctr">
            <a:normAutofit/>
          </a:bodyPr>
          <a:lstStyle/>
          <a:p>
            <a:pPr algn="l"/>
            <a:r>
              <a:rPr lang="en" sz="3600" dirty="0"/>
              <a:t>Day wise Learning Plan</a:t>
            </a:r>
            <a:endParaRPr lang="en-US" sz="3200" dirty="0"/>
          </a:p>
        </p:txBody>
      </p:sp>
      <p:sp>
        <p:nvSpPr>
          <p:cNvPr id="3" name="Rectangle 2"/>
          <p:cNvSpPr/>
          <p:nvPr/>
        </p:nvSpPr>
        <p:spPr>
          <a:xfrm>
            <a:off x="812801" y="1397001"/>
            <a:ext cx="7864009" cy="4022961"/>
          </a:xfrm>
          <a:prstGeom prst="rect">
            <a:avLst/>
          </a:prstGeom>
        </p:spPr>
        <p:txBody>
          <a:bodyPr wrap="square" lIns="82613" tIns="41307" rIns="82613" bIns="41307">
            <a:spAutoFit/>
          </a:bodyPr>
          <a:lstStyle/>
          <a:p>
            <a:r>
              <a:rPr lang="en-US" sz="1600" b="1" dirty="0">
                <a:solidFill>
                  <a:srgbClr val="606060"/>
                </a:solidFill>
                <a:latin typeface="Times New Roman" panose="02020603050405020304" pitchFamily="18" charset="0"/>
                <a:cs typeface="Times New Roman" panose="02020603050405020304" pitchFamily="18" charset="0"/>
              </a:rPr>
              <a:t>Day -16:</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Data Visualization</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-17:</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Statistical Analysis</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-18:</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Types Of Distribution </a:t>
            </a:r>
            <a:endParaRPr lang="en-US" sz="1600" dirty="0" smtClean="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-19:</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Correlation ,Chi-Square Test , Linear Regression</a:t>
            </a:r>
            <a:endParaRPr lang="en-US" sz="1600" dirty="0" smtClean="0">
              <a:solidFill>
                <a:srgbClr val="606060"/>
              </a:solidFill>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-20:</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Keras</a:t>
            </a:r>
            <a:r>
              <a:rPr lang="en-US" sz="1600" dirty="0">
                <a:latin typeface="Times New Roman" panose="02020603050405020304" pitchFamily="18" charset="0"/>
                <a:cs typeface="Times New Roman" panose="02020603050405020304" pitchFamily="18" charset="0"/>
              </a:rPr>
              <a:t> library – Introduction.</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-21:</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Stock Price Prediction With Machine Learning           LSTM RNN  </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-22:</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People’s  </a:t>
            </a:r>
            <a:r>
              <a:rPr lang="en-US" sz="1600" dirty="0" err="1">
                <a:latin typeface="Times New Roman" panose="02020603050405020304" pitchFamily="18" charset="0"/>
                <a:cs typeface="Times New Roman" panose="02020603050405020304" pitchFamily="18" charset="0"/>
              </a:rPr>
              <a:t>behaviour</a:t>
            </a:r>
            <a:r>
              <a:rPr lang="en-US" sz="1600" dirty="0">
                <a:latin typeface="Times New Roman" panose="02020603050405020304" pitchFamily="18" charset="0"/>
                <a:cs typeface="Times New Roman" panose="02020603050405020304" pitchFamily="18" charset="0"/>
              </a:rPr>
              <a:t> in chat message using NLP          </a:t>
            </a:r>
            <a:r>
              <a:rPr lang="en-US" sz="1600" dirty="0" err="1">
                <a:latin typeface="Times New Roman" panose="02020603050405020304" pitchFamily="18" charset="0"/>
                <a:cs typeface="Times New Roman" panose="02020603050405020304" pitchFamily="18" charset="0"/>
              </a:rPr>
              <a:t>NLP</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-23:</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Gaming In Python        </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-24:</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Chatbot</a:t>
            </a:r>
            <a:r>
              <a:rPr lang="en-US" sz="1600" dirty="0">
                <a:latin typeface="Times New Roman" panose="02020603050405020304" pitchFamily="18" charset="0"/>
                <a:cs typeface="Times New Roman" panose="02020603050405020304" pitchFamily="18" charset="0"/>
              </a:rPr>
              <a:t> creation in Python                                           NLP</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-25:</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Electricity Price Prediction Using ML                                                                                                                                                              </a:t>
            </a:r>
            <a:r>
              <a:rPr lang="en-US" sz="1600" dirty="0" smtClean="0">
                <a:latin typeface="Times New Roman" panose="02020603050405020304" pitchFamily="18" charset="0"/>
                <a:cs typeface="Times New Roman" panose="02020603050405020304" pitchFamily="18" charset="0"/>
              </a:rPr>
              <a:t> Random </a:t>
            </a:r>
            <a:r>
              <a:rPr lang="en-US" sz="1600" dirty="0">
                <a:latin typeface="Times New Roman" panose="02020603050405020304" pitchFamily="18" charset="0"/>
                <a:cs typeface="Times New Roman" panose="02020603050405020304" pitchFamily="18" charset="0"/>
              </a:rPr>
              <a:t>Forest </a:t>
            </a:r>
            <a:r>
              <a:rPr lang="en-US" sz="1600" dirty="0" err="1">
                <a:latin typeface="Times New Roman" panose="02020603050405020304" pitchFamily="18" charset="0"/>
                <a:cs typeface="Times New Roman" panose="02020603050405020304" pitchFamily="18" charset="0"/>
              </a:rPr>
              <a:t>Regressor</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-26:</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Diamond Price Prediction Using Python                       Linear Regression</a:t>
            </a: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-27:</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Book Recommendation System                                       KNN</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-28:</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Image Classification Using CNN                                     </a:t>
            </a:r>
            <a:r>
              <a:rPr lang="en-IN" sz="1600" dirty="0" err="1">
                <a:latin typeface="Times New Roman" panose="02020603050405020304" pitchFamily="18" charset="0"/>
                <a:cs typeface="Times New Roman" panose="02020603050405020304" pitchFamily="18" charset="0"/>
              </a:rPr>
              <a:t>CNN</a:t>
            </a:r>
            <a:r>
              <a:rPr lang="en-IN" sz="1600" dirty="0">
                <a:latin typeface="Times New Roman" panose="02020603050405020304" pitchFamily="18" charset="0"/>
                <a:cs typeface="Times New Roman" panose="02020603050405020304" pitchFamily="18" charset="0"/>
              </a:rPr>
              <a:t> </a:t>
            </a:r>
            <a:endParaRPr lang="en-IN" sz="1600" dirty="0" smtClean="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-29:</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Titanic Survival Analysis Using ML                               Logistic Regression</a:t>
            </a: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-30:</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Blockchain</a:t>
            </a:r>
            <a:r>
              <a:rPr lang="en-IN" sz="1600" dirty="0">
                <a:latin typeface="Times New Roman" panose="02020603050405020304" pitchFamily="18" charset="0"/>
                <a:cs typeface="Times New Roman" panose="02020603050405020304" pitchFamily="18" charset="0"/>
              </a:rPr>
              <a:t> in Python</a:t>
            </a:r>
          </a:p>
        </p:txBody>
      </p:sp>
    </p:spTree>
    <p:extLst>
      <p:ext uri="{BB962C8B-B14F-4D97-AF65-F5344CB8AC3E}">
        <p14:creationId xmlns:p14="http://schemas.microsoft.com/office/powerpoint/2010/main" val="4007493224"/>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13710" y="1607126"/>
            <a:ext cx="7232073" cy="2677656"/>
          </a:xfrm>
          <a:prstGeom prst="rect">
            <a:avLst/>
          </a:prstGeom>
        </p:spPr>
        <p:txBody>
          <a:bodyPr wrap="square">
            <a:spAutoFit/>
          </a:bodyPr>
          <a:lstStyle/>
          <a:p>
            <a:r>
              <a:rPr lang="nb-NO" sz="2800" dirty="0"/>
              <a:t>len((1, 2, 3))</a:t>
            </a:r>
          </a:p>
          <a:p>
            <a:r>
              <a:rPr lang="en-US" sz="2800" dirty="0"/>
              <a:t>(1, 2, 3) + (4, 5, 6)</a:t>
            </a:r>
          </a:p>
          <a:p>
            <a:r>
              <a:rPr lang="it-IT" sz="2800" dirty="0"/>
              <a:t>('Hi!',) * 4                       </a:t>
            </a:r>
          </a:p>
          <a:p>
            <a:r>
              <a:rPr lang="it-IT" sz="2800" dirty="0"/>
              <a:t>Repetition</a:t>
            </a:r>
          </a:p>
          <a:p>
            <a:r>
              <a:rPr lang="en-US" sz="2800" dirty="0"/>
              <a:t>3 in (1, 2, 3) True Membership</a:t>
            </a:r>
          </a:p>
          <a:p>
            <a:r>
              <a:rPr lang="en-US" sz="2800" dirty="0"/>
              <a:t>for x in (1, 2, 3): print x, 1 2 3 Iteration</a:t>
            </a:r>
          </a:p>
        </p:txBody>
      </p:sp>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39156" y="1104900"/>
            <a:ext cx="8165206" cy="5025445"/>
          </a:xfrm>
          <a:prstGeom prst="rect">
            <a:avLst/>
          </a:prstGeom>
        </p:spPr>
      </p:pic>
      <p:sp>
        <p:nvSpPr>
          <p:cNvPr id="5" name="TextBox 4"/>
          <p:cNvSpPr txBox="1"/>
          <p:nvPr/>
        </p:nvSpPr>
        <p:spPr>
          <a:xfrm>
            <a:off x="1943100" y="304800"/>
            <a:ext cx="487680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Exercise </a:t>
            </a:r>
          </a:p>
        </p:txBody>
      </p:sp>
    </p:spTree>
    <p:extLst>
      <p:ext uri="{BB962C8B-B14F-4D97-AF65-F5344CB8AC3E}">
        <p14:creationId xmlns:p14="http://schemas.microsoft.com/office/powerpoint/2010/main" val="1891818757"/>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110224" y="1811519"/>
            <a:ext cx="6980952" cy="2904762"/>
          </a:xfrm>
          <a:prstGeom prst="rect">
            <a:avLst/>
          </a:prstGeom>
        </p:spPr>
      </p:pic>
      <p:sp>
        <p:nvSpPr>
          <p:cNvPr id="5" name="Rectangle 4"/>
          <p:cNvSpPr/>
          <p:nvPr/>
        </p:nvSpPr>
        <p:spPr>
          <a:xfrm>
            <a:off x="1765300" y="642939"/>
            <a:ext cx="7950200" cy="646331"/>
          </a:xfrm>
          <a:prstGeom prst="rect">
            <a:avLst/>
          </a:prstGeom>
        </p:spPr>
        <p:txBody>
          <a:bodyPr wrap="square">
            <a:spAutoFit/>
          </a:bodyPr>
          <a:lstStyle/>
          <a:p>
            <a:r>
              <a:rPr lang="en-US" sz="3600" dirty="0">
                <a:latin typeface="Times New Roman" panose="02020603050405020304" pitchFamily="18" charset="0"/>
                <a:cs typeface="Times New Roman" panose="02020603050405020304" pitchFamily="18" charset="0"/>
              </a:rPr>
              <a:t>Example:</a:t>
            </a:r>
          </a:p>
        </p:txBody>
      </p:sp>
    </p:spTree>
    <p:extLst>
      <p:ext uri="{BB962C8B-B14F-4D97-AF65-F5344CB8AC3E}">
        <p14:creationId xmlns:p14="http://schemas.microsoft.com/office/powerpoint/2010/main" val="1127028532"/>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a:t>
            </a:r>
            <a:endParaRPr lang="en-IN" dirty="0"/>
          </a:p>
        </p:txBody>
      </p:sp>
      <p:pic>
        <p:nvPicPr>
          <p:cNvPr id="4" name="Content Placeholder 3"/>
          <p:cNvPicPr>
            <a:picLocks noGrp="1" noChangeAspect="1"/>
          </p:cNvPicPr>
          <p:nvPr>
            <p:ph idx="1"/>
          </p:nvPr>
        </p:nvPicPr>
        <p:blipFill>
          <a:blip r:embed="rId2"/>
          <a:stretch>
            <a:fillRect/>
          </a:stretch>
        </p:blipFill>
        <p:spPr>
          <a:xfrm>
            <a:off x="2152650" y="1690689"/>
            <a:ext cx="7734378" cy="4109610"/>
          </a:xfrm>
          <a:prstGeom prst="rect">
            <a:avLst/>
          </a:prstGeom>
        </p:spPr>
      </p:pic>
    </p:spTree>
    <p:extLst>
      <p:ext uri="{BB962C8B-B14F-4D97-AF65-F5344CB8AC3E}">
        <p14:creationId xmlns:p14="http://schemas.microsoft.com/office/powerpoint/2010/main" val="3492327584"/>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endParaRPr lang="en-IN" dirty="0"/>
          </a:p>
        </p:txBody>
      </p:sp>
      <p:pic>
        <p:nvPicPr>
          <p:cNvPr id="4" name="Content Placeholder 3"/>
          <p:cNvPicPr>
            <a:picLocks noGrp="1" noChangeAspect="1"/>
          </p:cNvPicPr>
          <p:nvPr>
            <p:ph idx="1"/>
          </p:nvPr>
        </p:nvPicPr>
        <p:blipFill>
          <a:blip r:embed="rId2"/>
          <a:stretch>
            <a:fillRect/>
          </a:stretch>
        </p:blipFill>
        <p:spPr>
          <a:xfrm>
            <a:off x="2152650" y="1690690"/>
            <a:ext cx="6208878" cy="4569455"/>
          </a:xfrm>
          <a:prstGeom prst="rect">
            <a:avLst/>
          </a:prstGeom>
        </p:spPr>
      </p:pic>
    </p:spTree>
    <p:extLst>
      <p:ext uri="{BB962C8B-B14F-4D97-AF65-F5344CB8AC3E}">
        <p14:creationId xmlns:p14="http://schemas.microsoft.com/office/powerpoint/2010/main" val="2443125558"/>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43400" y="444501"/>
            <a:ext cx="3848100" cy="584775"/>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Function</a:t>
            </a:r>
          </a:p>
        </p:txBody>
      </p:sp>
      <p:sp>
        <p:nvSpPr>
          <p:cNvPr id="5" name="TextBox 4"/>
          <p:cNvSpPr txBox="1"/>
          <p:nvPr/>
        </p:nvSpPr>
        <p:spPr>
          <a:xfrm>
            <a:off x="2051050" y="1029275"/>
            <a:ext cx="8432800" cy="4616648"/>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A function is a block of organized, reusable code that is used to perform a single or related tasks.</a:t>
            </a:r>
          </a:p>
          <a:p>
            <a:pPr marL="285750" indent="-285750" algn="just">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Python gives in-built functions like </a:t>
            </a:r>
            <a:r>
              <a:rPr lang="en-US" sz="2800" b="1" dirty="0">
                <a:latin typeface="Times New Roman" panose="02020603050405020304" pitchFamily="18" charset="0"/>
                <a:cs typeface="Times New Roman" panose="02020603050405020304" pitchFamily="18" charset="0"/>
              </a:rPr>
              <a:t>print() , </a:t>
            </a:r>
            <a:r>
              <a:rPr lang="en-US" sz="2800" dirty="0">
                <a:latin typeface="Times New Roman" panose="02020603050405020304" pitchFamily="18" charset="0"/>
                <a:cs typeface="Times New Roman" panose="02020603050405020304" pitchFamily="18" charset="0"/>
              </a:rPr>
              <a:t>you can make your own function also and this are called </a:t>
            </a:r>
            <a:r>
              <a:rPr lang="en-US" sz="2800" i="1" dirty="0">
                <a:latin typeface="Times New Roman" panose="02020603050405020304" pitchFamily="18" charset="0"/>
                <a:cs typeface="Times New Roman" panose="02020603050405020304" pitchFamily="18" charset="0"/>
              </a:rPr>
              <a:t>user-defined-functions</a:t>
            </a:r>
          </a:p>
          <a:p>
            <a:pPr marL="285750" indent="-285750" algn="just">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Function blocks begin with the keyword </a:t>
            </a:r>
            <a:r>
              <a:rPr lang="en-US" sz="2800" b="1" dirty="0" err="1">
                <a:latin typeface="Times New Roman" panose="02020603050405020304" pitchFamily="18" charset="0"/>
                <a:cs typeface="Times New Roman" panose="02020603050405020304" pitchFamily="18" charset="0"/>
              </a:rPr>
              <a:t>def</a:t>
            </a:r>
            <a:r>
              <a:rPr lang="en-US" sz="2800" dirty="0">
                <a:latin typeface="Times New Roman" panose="02020603050405020304" pitchFamily="18" charset="0"/>
                <a:cs typeface="Times New Roman" panose="02020603050405020304" pitchFamily="18" charset="0"/>
              </a:rPr>
              <a:t> followed by the function name and parentheses ( ( ) ). </a:t>
            </a:r>
          </a:p>
        </p:txBody>
      </p:sp>
    </p:spTree>
    <p:extLst>
      <p:ext uri="{BB962C8B-B14F-4D97-AF65-F5344CB8AC3E}">
        <p14:creationId xmlns:p14="http://schemas.microsoft.com/office/powerpoint/2010/main" val="3873542082"/>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p:txBody>
          <a:bodyPr/>
          <a:lstStyle/>
          <a:p>
            <a:pPr eaLnBrk="1" hangingPunct="1">
              <a:defRPr/>
            </a:pPr>
            <a:r>
              <a:rPr lang="en-US" smtClean="0">
                <a:sym typeface="Gill Sans" charset="0"/>
              </a:rPr>
              <a:t>Stored (and reused) Steps</a:t>
            </a:r>
          </a:p>
        </p:txBody>
      </p:sp>
      <p:sp>
        <p:nvSpPr>
          <p:cNvPr id="19458" name="Rectangle 2"/>
          <p:cNvSpPr>
            <a:spLocks/>
          </p:cNvSpPr>
          <p:nvPr/>
        </p:nvSpPr>
        <p:spPr bwMode="auto">
          <a:xfrm>
            <a:off x="8763298" y="2950369"/>
            <a:ext cx="1778794" cy="21074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chemeClr val="tx1"/>
                </a:solidFill>
                <a:ea typeface="MS PGothic" panose="020B0600070205080204" pitchFamily="34" charset="-128"/>
              </a:rPr>
              <a:t>Output:</a:t>
            </a:r>
          </a:p>
          <a:p>
            <a:pPr algn="l" eaLnBrk="1" hangingPunct="1"/>
            <a:endParaRPr lang="en-US" altLang="en-US" sz="2025">
              <a:solidFill>
                <a:srgbClr val="FF00FF"/>
              </a:solidFill>
              <a:ea typeface="MS PGothic" panose="020B0600070205080204" pitchFamily="34" charset="-128"/>
            </a:endParaRPr>
          </a:p>
          <a:p>
            <a:pPr algn="l" eaLnBrk="1" hangingPunct="1"/>
            <a:r>
              <a:rPr lang="en-US" altLang="en-US" sz="2025">
                <a:solidFill>
                  <a:srgbClr val="FF00FF"/>
                </a:solidFill>
                <a:ea typeface="MS PGothic" panose="020B0600070205080204" pitchFamily="34" charset="-128"/>
              </a:rPr>
              <a:t>Hello</a:t>
            </a:r>
          </a:p>
          <a:p>
            <a:pPr algn="l" eaLnBrk="1" hangingPunct="1"/>
            <a:r>
              <a:rPr lang="en-US" altLang="en-US" sz="2025">
                <a:solidFill>
                  <a:srgbClr val="FF00FF"/>
                </a:solidFill>
                <a:ea typeface="MS PGothic" panose="020B0600070205080204" pitchFamily="34" charset="-128"/>
              </a:rPr>
              <a:t>Fun</a:t>
            </a:r>
          </a:p>
          <a:p>
            <a:pPr algn="l" eaLnBrk="1" hangingPunct="1"/>
            <a:r>
              <a:rPr lang="en-US" altLang="en-US" sz="2025">
                <a:solidFill>
                  <a:srgbClr val="FF7F00"/>
                </a:solidFill>
                <a:ea typeface="MS PGothic" panose="020B0600070205080204" pitchFamily="34" charset="-128"/>
              </a:rPr>
              <a:t>Zip</a:t>
            </a:r>
          </a:p>
          <a:p>
            <a:pPr algn="l" eaLnBrk="1" hangingPunct="1"/>
            <a:r>
              <a:rPr lang="en-US" altLang="en-US" sz="2025">
                <a:solidFill>
                  <a:srgbClr val="FF0000"/>
                </a:solidFill>
                <a:ea typeface="MS PGothic" panose="020B0600070205080204" pitchFamily="34" charset="-128"/>
              </a:rPr>
              <a:t>Hello</a:t>
            </a:r>
          </a:p>
          <a:p>
            <a:pPr algn="l" eaLnBrk="1" hangingPunct="1"/>
            <a:r>
              <a:rPr lang="en-US" altLang="en-US" sz="2025">
                <a:solidFill>
                  <a:srgbClr val="FF0000"/>
                </a:solidFill>
                <a:ea typeface="MS PGothic" panose="020B0600070205080204" pitchFamily="34" charset="-128"/>
              </a:rPr>
              <a:t>Fun</a:t>
            </a:r>
          </a:p>
        </p:txBody>
      </p:sp>
      <p:sp>
        <p:nvSpPr>
          <p:cNvPr id="19459" name="Rectangle 3"/>
          <p:cNvSpPr>
            <a:spLocks/>
          </p:cNvSpPr>
          <p:nvPr/>
        </p:nvSpPr>
        <p:spPr bwMode="auto">
          <a:xfrm>
            <a:off x="5967414" y="2528953"/>
            <a:ext cx="1825821" cy="2137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chemeClr val="tx1"/>
                </a:solidFill>
                <a:ea typeface="MS PGothic" panose="020B0600070205080204" pitchFamily="34" charset="-128"/>
              </a:rPr>
              <a:t>Program:</a:t>
            </a:r>
            <a:endParaRPr lang="en-US" altLang="en-US" sz="2025">
              <a:solidFill>
                <a:srgbClr val="FF7F00"/>
              </a:solidFill>
              <a:ea typeface="MS PGothic" panose="020B0600070205080204" pitchFamily="34" charset="-128"/>
            </a:endParaRPr>
          </a:p>
          <a:p>
            <a:pPr algn="l" eaLnBrk="1" hangingPunct="1"/>
            <a:endParaRPr lang="en-US" altLang="en-US" sz="2025">
              <a:solidFill>
                <a:srgbClr val="FF7F00"/>
              </a:solidFill>
              <a:ea typeface="MS PGothic" panose="020B0600070205080204" pitchFamily="34" charset="-128"/>
            </a:endParaRPr>
          </a:p>
          <a:p>
            <a:pPr algn="l" eaLnBrk="1" hangingPunct="1"/>
            <a:r>
              <a:rPr lang="en-US" altLang="en-US" sz="1406">
                <a:solidFill>
                  <a:srgbClr val="FFFF00"/>
                </a:solidFill>
                <a:latin typeface="Courier" pitchFamily="-84" charset="0"/>
                <a:ea typeface="MS PGothic" panose="020B0600070205080204" pitchFamily="34" charset="-128"/>
                <a:sym typeface="Courier" pitchFamily="-84" charset="0"/>
              </a:rPr>
              <a:t>def</a:t>
            </a:r>
            <a:r>
              <a:rPr lang="en-US" altLang="en-US" sz="1406">
                <a:solidFill>
                  <a:srgbClr val="FF7F00"/>
                </a:solidFill>
                <a:latin typeface="Courier" pitchFamily="-84" charset="0"/>
                <a:ea typeface="MS PGothic" panose="020B0600070205080204" pitchFamily="34" charset="-128"/>
                <a:sym typeface="Courier" pitchFamily="-84" charset="0"/>
              </a:rPr>
              <a:t> thing():</a:t>
            </a:r>
          </a:p>
          <a:p>
            <a:pPr algn="l" eaLnBrk="1" hangingPunct="1"/>
            <a:r>
              <a:rPr lang="en-US" altLang="en-US" sz="1406">
                <a:solidFill>
                  <a:srgbClr val="FF7F00"/>
                </a:solidFill>
                <a:latin typeface="Courier" pitchFamily="-84" charset="0"/>
                <a:ea typeface="MS PGothic" panose="020B0600070205080204" pitchFamily="34" charset="-128"/>
                <a:sym typeface="Courier" pitchFamily="-84" charset="0"/>
              </a:rPr>
              <a:t>    </a:t>
            </a:r>
            <a:r>
              <a:rPr lang="en-US" altLang="en-US" sz="1406">
                <a:solidFill>
                  <a:srgbClr val="FFFF00"/>
                </a:solidFill>
                <a:latin typeface="Courier" pitchFamily="-84" charset="0"/>
                <a:ea typeface="MS PGothic" panose="020B0600070205080204" pitchFamily="34" charset="-128"/>
                <a:sym typeface="Courier" pitchFamily="-84" charset="0"/>
              </a:rPr>
              <a:t>print</a:t>
            </a:r>
            <a:r>
              <a:rPr lang="en-US" altLang="en-US" sz="1406">
                <a:solidFill>
                  <a:srgbClr val="FF7F00"/>
                </a:solidFill>
                <a:latin typeface="Courier" pitchFamily="-84" charset="0"/>
                <a:ea typeface="MS PGothic" panose="020B0600070205080204" pitchFamily="34" charset="-128"/>
                <a:sym typeface="Courier" pitchFamily="-84" charset="0"/>
              </a:rPr>
              <a:t> 'Hello’</a:t>
            </a:r>
          </a:p>
          <a:p>
            <a:pPr algn="l" eaLnBrk="1" hangingPunct="1"/>
            <a:r>
              <a:rPr lang="en-US" altLang="en-US" sz="1406">
                <a:solidFill>
                  <a:srgbClr val="FF7F00"/>
                </a:solidFill>
                <a:latin typeface="Courier" pitchFamily="-84" charset="0"/>
                <a:ea typeface="MS PGothic" panose="020B0600070205080204" pitchFamily="34" charset="-128"/>
                <a:sym typeface="Courier" pitchFamily="-84" charset="0"/>
              </a:rPr>
              <a:t>    </a:t>
            </a:r>
            <a:r>
              <a:rPr lang="en-US" altLang="en-US" sz="1406">
                <a:solidFill>
                  <a:srgbClr val="FFFF00"/>
                </a:solidFill>
                <a:latin typeface="Courier" pitchFamily="-84" charset="0"/>
                <a:ea typeface="MS PGothic" panose="020B0600070205080204" pitchFamily="34" charset="-128"/>
                <a:sym typeface="Courier" pitchFamily="-84" charset="0"/>
              </a:rPr>
              <a:t>print</a:t>
            </a:r>
            <a:r>
              <a:rPr lang="en-US" altLang="en-US" sz="1406">
                <a:solidFill>
                  <a:srgbClr val="FF7F00"/>
                </a:solidFill>
                <a:latin typeface="Courier" pitchFamily="-84" charset="0"/>
                <a:ea typeface="MS PGothic" panose="020B0600070205080204" pitchFamily="34" charset="-128"/>
                <a:sym typeface="Courier" pitchFamily="-84" charset="0"/>
              </a:rPr>
              <a:t> 'Fun’</a:t>
            </a:r>
          </a:p>
          <a:p>
            <a:pPr algn="l" eaLnBrk="1" hangingPunct="1"/>
            <a:r>
              <a:rPr lang="en-US" altLang="en-US" sz="1406">
                <a:solidFill>
                  <a:srgbClr val="FF7F00"/>
                </a:solidFill>
                <a:latin typeface="Courier" pitchFamily="-84" charset="0"/>
                <a:ea typeface="MS PGothic" panose="020B0600070205080204" pitchFamily="34" charset="-128"/>
                <a:sym typeface="Courier" pitchFamily="-84" charset="0"/>
              </a:rPr>
              <a:t> </a:t>
            </a:r>
          </a:p>
          <a:p>
            <a:pPr algn="l" eaLnBrk="1" hangingPunct="1"/>
            <a:r>
              <a:rPr lang="en-US" altLang="en-US" sz="1406">
                <a:solidFill>
                  <a:srgbClr val="FF7F00"/>
                </a:solidFill>
                <a:latin typeface="Courier" pitchFamily="-84" charset="0"/>
                <a:ea typeface="MS PGothic" panose="020B0600070205080204" pitchFamily="34" charset="-128"/>
                <a:sym typeface="Courier" pitchFamily="-84" charset="0"/>
              </a:rPr>
              <a:t>thing()</a:t>
            </a:r>
          </a:p>
          <a:p>
            <a:pPr algn="l" eaLnBrk="1" hangingPunct="1"/>
            <a:r>
              <a:rPr lang="en-US" altLang="en-US" sz="1406">
                <a:solidFill>
                  <a:srgbClr val="FFFF00"/>
                </a:solidFill>
                <a:latin typeface="Courier" pitchFamily="-84" charset="0"/>
                <a:ea typeface="MS PGothic" panose="020B0600070205080204" pitchFamily="34" charset="-128"/>
                <a:sym typeface="Courier" pitchFamily="-84" charset="0"/>
              </a:rPr>
              <a:t>print</a:t>
            </a:r>
            <a:r>
              <a:rPr lang="en-US" altLang="en-US" sz="1406">
                <a:solidFill>
                  <a:srgbClr val="FF7F00"/>
                </a:solidFill>
                <a:latin typeface="Courier" pitchFamily="-84" charset="0"/>
                <a:ea typeface="MS PGothic" panose="020B0600070205080204" pitchFamily="34" charset="-128"/>
                <a:sym typeface="Courier" pitchFamily="-84" charset="0"/>
              </a:rPr>
              <a:t> 'Zip’</a:t>
            </a:r>
          </a:p>
          <a:p>
            <a:pPr algn="l" eaLnBrk="1" hangingPunct="1"/>
            <a:r>
              <a:rPr lang="en-US" altLang="en-US" sz="1406">
                <a:solidFill>
                  <a:srgbClr val="FF7F00"/>
                </a:solidFill>
                <a:latin typeface="Courier" pitchFamily="-84" charset="0"/>
                <a:ea typeface="MS PGothic" panose="020B0600070205080204" pitchFamily="34" charset="-128"/>
                <a:sym typeface="Courier" pitchFamily="-84" charset="0"/>
              </a:rPr>
              <a:t>thing()</a:t>
            </a:r>
            <a:endParaRPr lang="en-US" altLang="en-US" sz="2025">
              <a:solidFill>
                <a:srgbClr val="FF7F00"/>
              </a:solidFill>
              <a:ea typeface="MS PGothic" panose="020B0600070205080204" pitchFamily="34" charset="-128"/>
            </a:endParaRPr>
          </a:p>
        </p:txBody>
      </p:sp>
      <p:sp>
        <p:nvSpPr>
          <p:cNvPr id="19460" name="Rectangle 4"/>
          <p:cNvSpPr>
            <a:spLocks/>
          </p:cNvSpPr>
          <p:nvPr/>
        </p:nvSpPr>
        <p:spPr bwMode="auto">
          <a:xfrm>
            <a:off x="1952625" y="2393156"/>
            <a:ext cx="1543050" cy="335756"/>
          </a:xfrm>
          <a:prstGeom prst="rect">
            <a:avLst/>
          </a:prstGeom>
          <a:solidFill>
            <a:schemeClr val="accent1"/>
          </a:solidFill>
          <a:ln>
            <a:noFill/>
          </a:ln>
          <a:extLst>
            <a:ext uri="{91240B29-F687-4F45-9708-019B960494DF}">
              <a14:hiddenLine xmlns:a14="http://schemas.microsoft.com/office/drawing/2010/main" w="25400" cap="flat">
                <a:solidFill>
                  <a:srgbClr val="000000"/>
                </a:solidFill>
                <a:miter lim="800000"/>
                <a:headEnd type="none" w="med" len="med"/>
                <a:tailEnd type="none" w="med" len="me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1969">
                <a:solidFill>
                  <a:srgbClr val="FFFF00"/>
                </a:solidFill>
                <a:effectLst>
                  <a:outerShdw blurRad="38100" dist="38100" dir="2700000" algn="tl">
                    <a:srgbClr val="000000"/>
                  </a:outerShdw>
                </a:effectLst>
                <a:ea typeface="MS PGothic" panose="020B0600070205080204" pitchFamily="34" charset="-128"/>
              </a:rPr>
              <a:t>def</a:t>
            </a:r>
          </a:p>
        </p:txBody>
      </p:sp>
      <p:sp>
        <p:nvSpPr>
          <p:cNvPr id="19461" name="Line 5"/>
          <p:cNvSpPr>
            <a:spLocks noChangeShapeType="1"/>
          </p:cNvSpPr>
          <p:nvPr/>
        </p:nvSpPr>
        <p:spPr bwMode="auto">
          <a:xfrm rot="10800000">
            <a:off x="2713434" y="2720877"/>
            <a:ext cx="3572" cy="1040308"/>
          </a:xfrm>
          <a:prstGeom prst="line">
            <a:avLst/>
          </a:prstGeom>
          <a:noFill/>
          <a:ln w="50800">
            <a:solidFill>
              <a:srgbClr val="00F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19462" name="Line 6"/>
          <p:cNvSpPr>
            <a:spLocks noChangeShapeType="1"/>
          </p:cNvSpPr>
          <p:nvPr/>
        </p:nvSpPr>
        <p:spPr bwMode="auto">
          <a:xfrm flipH="1">
            <a:off x="6792516" y="3904061"/>
            <a:ext cx="1924348" cy="192881"/>
          </a:xfrm>
          <a:prstGeom prst="line">
            <a:avLst/>
          </a:prstGeom>
          <a:noFill/>
          <a:ln w="50800">
            <a:solidFill>
              <a:srgbClr val="FF00FF"/>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19463" name="Line 7"/>
          <p:cNvSpPr>
            <a:spLocks noChangeShapeType="1"/>
          </p:cNvSpPr>
          <p:nvPr/>
        </p:nvSpPr>
        <p:spPr bwMode="auto">
          <a:xfrm rot="10800000">
            <a:off x="6824663" y="4663977"/>
            <a:ext cx="1870770" cy="52685"/>
          </a:xfrm>
          <a:prstGeom prst="line">
            <a:avLst/>
          </a:prstGeom>
          <a:noFill/>
          <a:ln w="50800">
            <a:solidFill>
              <a:srgbClr val="FF00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19464" name="Rectangle 8"/>
          <p:cNvSpPr>
            <a:spLocks/>
          </p:cNvSpPr>
          <p:nvPr/>
        </p:nvSpPr>
        <p:spPr bwMode="auto">
          <a:xfrm>
            <a:off x="3988594" y="2907506"/>
            <a:ext cx="1543050" cy="335756"/>
          </a:xfrm>
          <a:prstGeom prst="rect">
            <a:avLst/>
          </a:prstGeom>
          <a:solidFill>
            <a:schemeClr val="accent1"/>
          </a:solidFill>
          <a:ln>
            <a:noFill/>
          </a:ln>
          <a:extLst>
            <a:ext uri="{91240B29-F687-4F45-9708-019B960494DF}">
              <a14:hiddenLine xmlns:a14="http://schemas.microsoft.com/office/drawing/2010/main" w="25400" cap="flat">
                <a:solidFill>
                  <a:srgbClr val="000000"/>
                </a:solidFill>
                <a:miter lim="800000"/>
                <a:headEnd type="none" w="med" len="med"/>
                <a:tailEnd type="none" w="med" len="me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1969">
                <a:solidFill>
                  <a:schemeClr val="tx1"/>
                </a:solidFill>
                <a:effectLst>
                  <a:outerShdw blurRad="38100" dist="38100" dir="2700000" algn="tl">
                    <a:srgbClr val="000000"/>
                  </a:outerShdw>
                </a:effectLst>
                <a:ea typeface="MS PGothic" panose="020B0600070205080204" pitchFamily="34" charset="-128"/>
              </a:rPr>
              <a:t>  </a:t>
            </a:r>
            <a:r>
              <a:rPr lang="en-US" altLang="en-US" sz="1969">
                <a:solidFill>
                  <a:srgbClr val="FFFF00"/>
                </a:solidFill>
                <a:effectLst>
                  <a:outerShdw blurRad="38100" dist="38100" dir="2700000" algn="tl">
                    <a:srgbClr val="000000"/>
                  </a:outerShdw>
                </a:effectLst>
                <a:ea typeface="MS PGothic" panose="020B0600070205080204" pitchFamily="34" charset="-128"/>
              </a:rPr>
              <a:t>print</a:t>
            </a:r>
            <a:r>
              <a:rPr lang="en-US" altLang="en-US" sz="1969">
                <a:solidFill>
                  <a:schemeClr val="tx1"/>
                </a:solidFill>
                <a:effectLst>
                  <a:outerShdw blurRad="38100" dist="38100" dir="2700000" algn="tl">
                    <a:srgbClr val="000000"/>
                  </a:outerShdw>
                </a:effectLst>
                <a:ea typeface="MS PGothic" panose="020B0600070205080204" pitchFamily="34" charset="-128"/>
              </a:rPr>
              <a:t> 'Hello'</a:t>
            </a:r>
          </a:p>
        </p:txBody>
      </p:sp>
      <p:sp>
        <p:nvSpPr>
          <p:cNvPr id="19465" name="Rectangle 9"/>
          <p:cNvSpPr>
            <a:spLocks/>
          </p:cNvSpPr>
          <p:nvPr/>
        </p:nvSpPr>
        <p:spPr bwMode="auto">
          <a:xfrm>
            <a:off x="3988594" y="3228975"/>
            <a:ext cx="1543050" cy="335756"/>
          </a:xfrm>
          <a:prstGeom prst="rect">
            <a:avLst/>
          </a:prstGeom>
          <a:solidFill>
            <a:schemeClr val="accent1"/>
          </a:solidFill>
          <a:ln>
            <a:noFill/>
          </a:ln>
          <a:extLst>
            <a:ext uri="{91240B29-F687-4F45-9708-019B960494DF}">
              <a14:hiddenLine xmlns:a14="http://schemas.microsoft.com/office/drawing/2010/main" w="25400" cap="flat">
                <a:solidFill>
                  <a:srgbClr val="000000"/>
                </a:solidFill>
                <a:miter lim="800000"/>
                <a:headEnd type="none" w="med" len="med"/>
                <a:tailEnd type="none" w="med" len="me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1969">
                <a:solidFill>
                  <a:srgbClr val="FFFF00"/>
                </a:solidFill>
                <a:effectLst>
                  <a:outerShdw blurRad="38100" dist="38100" dir="2700000" algn="tl">
                    <a:srgbClr val="000000"/>
                  </a:outerShdw>
                </a:effectLst>
                <a:ea typeface="MS PGothic" panose="020B0600070205080204" pitchFamily="34" charset="-128"/>
              </a:rPr>
              <a:t>print</a:t>
            </a:r>
            <a:r>
              <a:rPr lang="en-US" altLang="en-US" sz="1969">
                <a:solidFill>
                  <a:schemeClr val="tx1"/>
                </a:solidFill>
                <a:effectLst>
                  <a:outerShdw blurRad="38100" dist="38100" dir="2700000" algn="tl">
                    <a:srgbClr val="000000"/>
                  </a:outerShdw>
                </a:effectLst>
                <a:ea typeface="MS PGothic" panose="020B0600070205080204" pitchFamily="34" charset="-128"/>
              </a:rPr>
              <a:t> 'Fun'</a:t>
            </a:r>
          </a:p>
        </p:txBody>
      </p:sp>
      <p:sp>
        <p:nvSpPr>
          <p:cNvPr id="19466" name="Rectangle 10"/>
          <p:cNvSpPr>
            <a:spLocks/>
          </p:cNvSpPr>
          <p:nvPr/>
        </p:nvSpPr>
        <p:spPr bwMode="auto">
          <a:xfrm>
            <a:off x="1952625" y="3721894"/>
            <a:ext cx="1543050" cy="335756"/>
          </a:xfrm>
          <a:prstGeom prst="rect">
            <a:avLst/>
          </a:prstGeom>
          <a:solidFill>
            <a:schemeClr val="accent1"/>
          </a:solidFill>
          <a:ln>
            <a:noFill/>
          </a:ln>
          <a:extLst>
            <a:ext uri="{91240B29-F687-4F45-9708-019B960494DF}">
              <a14:hiddenLine xmlns:a14="http://schemas.microsoft.com/office/drawing/2010/main" w="25400" cap="flat">
                <a:solidFill>
                  <a:srgbClr val="000000"/>
                </a:solidFill>
                <a:miter lim="800000"/>
                <a:headEnd type="none" w="med" len="med"/>
                <a:tailEnd type="none" w="med" len="me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1969">
                <a:solidFill>
                  <a:schemeClr val="tx1"/>
                </a:solidFill>
                <a:effectLst>
                  <a:outerShdw blurRad="38100" dist="38100" dir="2700000" algn="tl">
                    <a:srgbClr val="000000"/>
                  </a:outerShdw>
                </a:effectLst>
                <a:ea typeface="MS PGothic" panose="020B0600070205080204" pitchFamily="34" charset="-128"/>
              </a:rPr>
              <a:t>hello()</a:t>
            </a:r>
          </a:p>
        </p:txBody>
      </p:sp>
      <p:sp>
        <p:nvSpPr>
          <p:cNvPr id="19467" name="Line 11"/>
          <p:cNvSpPr>
            <a:spLocks noChangeShapeType="1"/>
          </p:cNvSpPr>
          <p:nvPr/>
        </p:nvSpPr>
        <p:spPr bwMode="auto">
          <a:xfrm rot="10800000">
            <a:off x="2713435" y="4071045"/>
            <a:ext cx="8037" cy="318790"/>
          </a:xfrm>
          <a:prstGeom prst="line">
            <a:avLst/>
          </a:prstGeom>
          <a:noFill/>
          <a:ln w="50800">
            <a:solidFill>
              <a:srgbClr val="00F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19468" name="Rectangle 12"/>
          <p:cNvSpPr>
            <a:spLocks/>
          </p:cNvSpPr>
          <p:nvPr/>
        </p:nvSpPr>
        <p:spPr bwMode="auto">
          <a:xfrm>
            <a:off x="1952625" y="4357688"/>
            <a:ext cx="1543050" cy="335756"/>
          </a:xfrm>
          <a:prstGeom prst="rect">
            <a:avLst/>
          </a:prstGeom>
          <a:solidFill>
            <a:schemeClr val="accent1"/>
          </a:solidFill>
          <a:ln>
            <a:noFill/>
          </a:ln>
          <a:extLst>
            <a:ext uri="{91240B29-F687-4F45-9708-019B960494DF}">
              <a14:hiddenLine xmlns:a14="http://schemas.microsoft.com/office/drawing/2010/main" w="25400" cap="flat">
                <a:solidFill>
                  <a:srgbClr val="000000"/>
                </a:solidFill>
                <a:miter lim="800000"/>
                <a:headEnd type="none" w="med" len="med"/>
                <a:tailEnd type="none" w="med" len="me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1969">
                <a:solidFill>
                  <a:srgbClr val="FFFF00"/>
                </a:solidFill>
                <a:effectLst>
                  <a:outerShdw blurRad="38100" dist="38100" dir="2700000" algn="tl">
                    <a:srgbClr val="000000"/>
                  </a:outerShdw>
                </a:effectLst>
                <a:ea typeface="MS PGothic" panose="020B0600070205080204" pitchFamily="34" charset="-128"/>
              </a:rPr>
              <a:t>print</a:t>
            </a:r>
            <a:r>
              <a:rPr lang="en-US" altLang="en-US" sz="1969">
                <a:solidFill>
                  <a:schemeClr val="tx1"/>
                </a:solidFill>
                <a:effectLst>
                  <a:outerShdw blurRad="38100" dist="38100" dir="2700000" algn="tl">
                    <a:srgbClr val="000000"/>
                  </a:outerShdw>
                </a:effectLst>
                <a:ea typeface="MS PGothic" panose="020B0600070205080204" pitchFamily="34" charset="-128"/>
              </a:rPr>
              <a:t> </a:t>
            </a:r>
            <a:r>
              <a:rPr lang="ja-JP" altLang="en-US" sz="1969">
                <a:solidFill>
                  <a:schemeClr val="tx1"/>
                </a:solidFill>
                <a:effectLst>
                  <a:outerShdw blurRad="38100" dist="38100" dir="2700000" algn="tl">
                    <a:srgbClr val="000000"/>
                  </a:outerShdw>
                </a:effectLst>
                <a:latin typeface="Arial" panose="020B0604020202020204" pitchFamily="34" charset="0"/>
                <a:ea typeface="MS PGothic" panose="020B0600070205080204" pitchFamily="34" charset="-128"/>
              </a:rPr>
              <a:t>“</a:t>
            </a:r>
            <a:r>
              <a:rPr lang="en-US" altLang="ja-JP" sz="1969">
                <a:solidFill>
                  <a:schemeClr val="tx1"/>
                </a:solidFill>
                <a:effectLst>
                  <a:outerShdw blurRad="38100" dist="38100" dir="2700000" algn="tl">
                    <a:srgbClr val="000000"/>
                  </a:outerShdw>
                </a:effectLst>
                <a:ea typeface="MS PGothic" panose="020B0600070205080204" pitchFamily="34" charset="-128"/>
              </a:rPr>
              <a:t>Zip</a:t>
            </a:r>
            <a:r>
              <a:rPr lang="ja-JP" altLang="en-US" sz="1969">
                <a:solidFill>
                  <a:schemeClr val="tx1"/>
                </a:solidFill>
                <a:effectLst>
                  <a:outerShdw blurRad="38100" dist="38100" dir="2700000" algn="tl">
                    <a:srgbClr val="000000"/>
                  </a:outerShdw>
                </a:effectLst>
                <a:latin typeface="Arial" panose="020B0604020202020204" pitchFamily="34" charset="0"/>
                <a:ea typeface="MS PGothic" panose="020B0600070205080204" pitchFamily="34" charset="-128"/>
              </a:rPr>
              <a:t>”</a:t>
            </a:r>
            <a:endParaRPr lang="en-US" altLang="en-US" sz="1969">
              <a:solidFill>
                <a:schemeClr val="tx1"/>
              </a:solidFill>
              <a:effectLst>
                <a:outerShdw blurRad="38100" dist="38100" dir="2700000" algn="tl">
                  <a:srgbClr val="000000"/>
                </a:outerShdw>
              </a:effectLst>
              <a:ea typeface="MS PGothic" panose="020B0600070205080204" pitchFamily="34" charset="-128"/>
            </a:endParaRPr>
          </a:p>
        </p:txBody>
      </p:sp>
      <p:sp>
        <p:nvSpPr>
          <p:cNvPr id="19469" name="Line 13"/>
          <p:cNvSpPr>
            <a:spLocks noChangeShapeType="1"/>
          </p:cNvSpPr>
          <p:nvPr/>
        </p:nvSpPr>
        <p:spPr bwMode="auto">
          <a:xfrm flipH="1">
            <a:off x="3508177" y="2989661"/>
            <a:ext cx="455414" cy="743843"/>
          </a:xfrm>
          <a:prstGeom prst="line">
            <a:avLst/>
          </a:prstGeom>
          <a:noFill/>
          <a:ln w="50800">
            <a:solidFill>
              <a:srgbClr val="00F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19470" name="Line 14"/>
          <p:cNvSpPr>
            <a:spLocks noChangeShapeType="1"/>
          </p:cNvSpPr>
          <p:nvPr/>
        </p:nvSpPr>
        <p:spPr bwMode="auto">
          <a:xfrm rot="10800000" flipH="1">
            <a:off x="3526036" y="3575447"/>
            <a:ext cx="1181398" cy="502742"/>
          </a:xfrm>
          <a:prstGeom prst="line">
            <a:avLst/>
          </a:prstGeom>
          <a:noFill/>
          <a:ln w="50800">
            <a:solidFill>
              <a:srgbClr val="00F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19471" name="Line 15"/>
          <p:cNvSpPr>
            <a:spLocks noChangeShapeType="1"/>
          </p:cNvSpPr>
          <p:nvPr/>
        </p:nvSpPr>
        <p:spPr bwMode="auto">
          <a:xfrm rot="10800000">
            <a:off x="3591223" y="2561928"/>
            <a:ext cx="604540" cy="325041"/>
          </a:xfrm>
          <a:prstGeom prst="line">
            <a:avLst/>
          </a:prstGeom>
          <a:noFill/>
          <a:ln w="50800">
            <a:solidFill>
              <a:srgbClr val="00FF00"/>
            </a:solidFill>
            <a:prstDash val="dash"/>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19472" name="Rectangle 16"/>
          <p:cNvSpPr>
            <a:spLocks/>
          </p:cNvSpPr>
          <p:nvPr/>
        </p:nvSpPr>
        <p:spPr bwMode="auto">
          <a:xfrm>
            <a:off x="3467101" y="5469892"/>
            <a:ext cx="5809411"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chemeClr val="tx1"/>
                </a:solidFill>
                <a:ea typeface="MS PGothic" panose="020B0600070205080204" pitchFamily="34" charset="-128"/>
              </a:rPr>
              <a:t>We call these reusable pieces of code </a:t>
            </a:r>
            <a:r>
              <a:rPr lang="ja-JP" altLang="en-US" sz="2025">
                <a:solidFill>
                  <a:schemeClr val="tx1"/>
                </a:solidFill>
                <a:latin typeface="Arial" panose="020B0604020202020204" pitchFamily="34" charset="0"/>
                <a:ea typeface="MS PGothic" panose="020B0600070205080204" pitchFamily="34" charset="-128"/>
              </a:rPr>
              <a:t>“</a:t>
            </a:r>
            <a:r>
              <a:rPr lang="en-US" altLang="ja-JP" sz="2025">
                <a:solidFill>
                  <a:schemeClr val="tx1"/>
                </a:solidFill>
                <a:ea typeface="MS PGothic" panose="020B0600070205080204" pitchFamily="34" charset="-128"/>
              </a:rPr>
              <a:t>functions</a:t>
            </a:r>
            <a:r>
              <a:rPr lang="ja-JP" altLang="en-US" sz="2025">
                <a:solidFill>
                  <a:schemeClr val="tx1"/>
                </a:solidFill>
                <a:latin typeface="Arial" panose="020B0604020202020204" pitchFamily="34" charset="0"/>
                <a:ea typeface="MS PGothic" panose="020B0600070205080204" pitchFamily="34" charset="-128"/>
              </a:rPr>
              <a:t>”</a:t>
            </a:r>
            <a:r>
              <a:rPr lang="en-US" altLang="ja-JP" sz="2025">
                <a:solidFill>
                  <a:schemeClr val="tx1"/>
                </a:solidFill>
                <a:ea typeface="MS PGothic" panose="020B0600070205080204" pitchFamily="34" charset="-128"/>
              </a:rPr>
              <a:t>.</a:t>
            </a:r>
            <a:endParaRPr lang="en-US" altLang="en-US" sz="2025">
              <a:solidFill>
                <a:schemeClr val="tx1"/>
              </a:solidFill>
              <a:ea typeface="MS PGothic" panose="020B0600070205080204" pitchFamily="34" charset="-128"/>
            </a:endParaRPr>
          </a:p>
        </p:txBody>
      </p:sp>
      <p:sp>
        <p:nvSpPr>
          <p:cNvPr id="19473" name="Rectangle 17"/>
          <p:cNvSpPr>
            <a:spLocks/>
          </p:cNvSpPr>
          <p:nvPr/>
        </p:nvSpPr>
        <p:spPr bwMode="auto">
          <a:xfrm>
            <a:off x="4358284" y="2562385"/>
            <a:ext cx="793487"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chemeClr val="tx1"/>
                </a:solidFill>
                <a:ea typeface="MS PGothic" panose="020B0600070205080204" pitchFamily="34" charset="-128"/>
              </a:rPr>
              <a:t>hello():</a:t>
            </a:r>
          </a:p>
        </p:txBody>
      </p:sp>
      <p:sp>
        <p:nvSpPr>
          <p:cNvPr id="19474" name="Rectangle 18"/>
          <p:cNvSpPr>
            <a:spLocks/>
          </p:cNvSpPr>
          <p:nvPr/>
        </p:nvSpPr>
        <p:spPr bwMode="auto">
          <a:xfrm>
            <a:off x="1952625" y="4964906"/>
            <a:ext cx="1543050" cy="335756"/>
          </a:xfrm>
          <a:prstGeom prst="rect">
            <a:avLst/>
          </a:prstGeom>
          <a:solidFill>
            <a:schemeClr val="accent1"/>
          </a:solidFill>
          <a:ln>
            <a:noFill/>
          </a:ln>
          <a:extLst>
            <a:ext uri="{91240B29-F687-4F45-9708-019B960494DF}">
              <a14:hiddenLine xmlns:a14="http://schemas.microsoft.com/office/drawing/2010/main" w="25400" cap="flat">
                <a:solidFill>
                  <a:srgbClr val="000000"/>
                </a:solidFill>
                <a:miter lim="800000"/>
                <a:headEnd type="none" w="med" len="med"/>
                <a:tailEnd type="none" w="med" len="me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1969">
                <a:solidFill>
                  <a:schemeClr val="tx1"/>
                </a:solidFill>
                <a:effectLst>
                  <a:outerShdw blurRad="38100" dist="38100" dir="2700000" algn="tl">
                    <a:srgbClr val="000000"/>
                  </a:outerShdw>
                </a:effectLst>
                <a:ea typeface="MS PGothic" panose="020B0600070205080204" pitchFamily="34" charset="-128"/>
              </a:rPr>
              <a:t>hello()</a:t>
            </a:r>
          </a:p>
        </p:txBody>
      </p:sp>
      <p:sp>
        <p:nvSpPr>
          <p:cNvPr id="19475" name="Line 19"/>
          <p:cNvSpPr>
            <a:spLocks noChangeShapeType="1"/>
          </p:cNvSpPr>
          <p:nvPr/>
        </p:nvSpPr>
        <p:spPr bwMode="auto">
          <a:xfrm rot="10800000">
            <a:off x="2713435" y="4642545"/>
            <a:ext cx="8037" cy="318790"/>
          </a:xfrm>
          <a:prstGeom prst="line">
            <a:avLst/>
          </a:prstGeom>
          <a:noFill/>
          <a:ln w="50800">
            <a:solidFill>
              <a:srgbClr val="00F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Tree>
    <p:extLst>
      <p:ext uri="{BB962C8B-B14F-4D97-AF65-F5344CB8AC3E}">
        <p14:creationId xmlns:p14="http://schemas.microsoft.com/office/powerpoint/2010/main" val="42633794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p:cNvSpPr>
            <a:spLocks noGrp="1" noChangeArrowheads="1"/>
          </p:cNvSpPr>
          <p:nvPr>
            <p:ph type="title"/>
          </p:nvPr>
        </p:nvSpPr>
        <p:spPr/>
        <p:txBody>
          <a:bodyPr/>
          <a:lstStyle/>
          <a:p>
            <a:pPr eaLnBrk="1" hangingPunct="1">
              <a:defRPr/>
            </a:pPr>
            <a:r>
              <a:rPr lang="en-US" smtClean="0">
                <a:sym typeface="Gill Sans" charset="0"/>
              </a:rPr>
              <a:t>Python</a:t>
            </a:r>
            <a:r>
              <a:rPr lang="en-US" smtClean="0">
                <a:solidFill>
                  <a:srgbClr val="00FF00"/>
                </a:solidFill>
                <a:sym typeface="Gill Sans" charset="0"/>
              </a:rPr>
              <a:t> Functions</a:t>
            </a:r>
          </a:p>
        </p:txBody>
      </p:sp>
      <p:sp>
        <p:nvSpPr>
          <p:cNvPr id="20482" name="Rectangle 2"/>
          <p:cNvSpPr>
            <a:spLocks noGrp="1" noChangeArrowheads="1"/>
          </p:cNvSpPr>
          <p:nvPr>
            <p:ph idx="1"/>
          </p:nvPr>
        </p:nvSpPr>
        <p:spPr/>
        <p:txBody>
          <a:bodyPr/>
          <a:lstStyle/>
          <a:p>
            <a:pPr marL="421481">
              <a:buFont typeface="Gill Sans" charset="0"/>
              <a:buChar char="•"/>
              <a:defRPr/>
            </a:pPr>
            <a:r>
              <a:rPr lang="en-US" smtClean="0">
                <a:sym typeface="Gill Sans" charset="0"/>
              </a:rPr>
              <a:t>There are two kinds of </a:t>
            </a:r>
            <a:r>
              <a:rPr lang="en-US" smtClean="0">
                <a:solidFill>
                  <a:srgbClr val="00FF00"/>
                </a:solidFill>
                <a:sym typeface="Gill Sans" charset="0"/>
              </a:rPr>
              <a:t>functions</a:t>
            </a:r>
            <a:r>
              <a:rPr lang="en-US" smtClean="0">
                <a:sym typeface="Gill Sans" charset="0"/>
              </a:rPr>
              <a:t> in Python.</a:t>
            </a:r>
          </a:p>
          <a:p>
            <a:pPr marL="585788" lvl="1">
              <a:buFont typeface="Gill Sans" charset="0"/>
              <a:buChar char="•"/>
              <a:defRPr/>
            </a:pPr>
            <a:r>
              <a:rPr lang="en-US" smtClean="0">
                <a:solidFill>
                  <a:srgbClr val="FF00FF"/>
                </a:solidFill>
                <a:sym typeface="Gill Sans" charset="0"/>
              </a:rPr>
              <a:t>Built-in</a:t>
            </a:r>
            <a:r>
              <a:rPr lang="en-US" smtClean="0">
                <a:sym typeface="Gill Sans" charset="0"/>
              </a:rPr>
              <a:t> </a:t>
            </a:r>
            <a:r>
              <a:rPr lang="en-US" smtClean="0">
                <a:solidFill>
                  <a:srgbClr val="00FF00"/>
                </a:solidFill>
                <a:sym typeface="Gill Sans" charset="0"/>
              </a:rPr>
              <a:t>functions</a:t>
            </a:r>
            <a:r>
              <a:rPr lang="en-US" smtClean="0">
                <a:sym typeface="Gill Sans" charset="0"/>
              </a:rPr>
              <a:t> that are provided as part of Python - raw_input(), type(), float(), int() ...</a:t>
            </a:r>
          </a:p>
          <a:p>
            <a:pPr marL="585788" lvl="1">
              <a:buFont typeface="Gill Sans" charset="0"/>
              <a:buChar char="•"/>
              <a:defRPr/>
            </a:pPr>
            <a:r>
              <a:rPr lang="en-US" smtClean="0">
                <a:solidFill>
                  <a:srgbClr val="00FF00"/>
                </a:solidFill>
                <a:sym typeface="Gill Sans" charset="0"/>
              </a:rPr>
              <a:t>Functions</a:t>
            </a:r>
            <a:r>
              <a:rPr lang="en-US" smtClean="0">
                <a:sym typeface="Gill Sans" charset="0"/>
              </a:rPr>
              <a:t> that we </a:t>
            </a:r>
            <a:r>
              <a:rPr lang="en-US" smtClean="0">
                <a:solidFill>
                  <a:srgbClr val="FF00FF"/>
                </a:solidFill>
                <a:sym typeface="Gill Sans" charset="0"/>
              </a:rPr>
              <a:t>define ourselves</a:t>
            </a:r>
            <a:r>
              <a:rPr lang="en-US" smtClean="0">
                <a:sym typeface="Gill Sans" charset="0"/>
              </a:rPr>
              <a:t> and then use</a:t>
            </a:r>
          </a:p>
          <a:p>
            <a:pPr marL="421481">
              <a:buFont typeface="Gill Sans" charset="0"/>
              <a:buChar char="•"/>
              <a:defRPr/>
            </a:pPr>
            <a:r>
              <a:rPr lang="en-US" smtClean="0">
                <a:sym typeface="Gill Sans" charset="0"/>
              </a:rPr>
              <a:t>We treat the of the built-in </a:t>
            </a:r>
            <a:r>
              <a:rPr lang="en-US" smtClean="0">
                <a:solidFill>
                  <a:srgbClr val="00FF00"/>
                </a:solidFill>
                <a:sym typeface="Gill Sans" charset="0"/>
              </a:rPr>
              <a:t>function</a:t>
            </a:r>
            <a:r>
              <a:rPr lang="en-US" smtClean="0">
                <a:sym typeface="Gill Sans" charset="0"/>
              </a:rPr>
              <a:t> names as "new" </a:t>
            </a:r>
            <a:r>
              <a:rPr lang="en-US" smtClean="0">
                <a:solidFill>
                  <a:srgbClr val="FFFF00"/>
                </a:solidFill>
                <a:sym typeface="Gill Sans" charset="0"/>
              </a:rPr>
              <a:t>reserved words</a:t>
            </a:r>
            <a:r>
              <a:rPr lang="en-US" smtClean="0">
                <a:sym typeface="Gill Sans" charset="0"/>
              </a:rPr>
              <a:t> (i.e. we avoid them as variable names)</a:t>
            </a:r>
          </a:p>
        </p:txBody>
      </p:sp>
    </p:spTree>
    <p:extLst>
      <p:ext uri="{BB962C8B-B14F-4D97-AF65-F5344CB8AC3E}">
        <p14:creationId xmlns:p14="http://schemas.microsoft.com/office/powerpoint/2010/main" val="42787214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1"/>
          <p:cNvSpPr>
            <a:spLocks noGrp="1" noChangeArrowheads="1"/>
          </p:cNvSpPr>
          <p:nvPr>
            <p:ph type="title"/>
          </p:nvPr>
        </p:nvSpPr>
        <p:spPr/>
        <p:txBody>
          <a:bodyPr/>
          <a:lstStyle/>
          <a:p>
            <a:pPr eaLnBrk="1" hangingPunct="1">
              <a:defRPr/>
            </a:pPr>
            <a:r>
              <a:rPr lang="en-US" smtClean="0">
                <a:solidFill>
                  <a:srgbClr val="FF00FF"/>
                </a:solidFill>
                <a:sym typeface="Gill Sans" charset="0"/>
              </a:rPr>
              <a:t>Function Definition</a:t>
            </a:r>
          </a:p>
        </p:txBody>
      </p:sp>
      <p:sp>
        <p:nvSpPr>
          <p:cNvPr id="21506" name="Rectangle 2"/>
          <p:cNvSpPr>
            <a:spLocks noGrp="1" noChangeArrowheads="1"/>
          </p:cNvSpPr>
          <p:nvPr>
            <p:ph idx="1"/>
          </p:nvPr>
        </p:nvSpPr>
        <p:spPr/>
        <p:txBody>
          <a:bodyPr/>
          <a:lstStyle/>
          <a:p>
            <a:pPr marL="421481">
              <a:buFont typeface="Gill Sans" charset="0"/>
              <a:buChar char="•"/>
              <a:defRPr/>
            </a:pPr>
            <a:r>
              <a:rPr lang="en-US" smtClean="0">
                <a:sym typeface="Gill Sans" charset="0"/>
              </a:rPr>
              <a:t>In Python a </a:t>
            </a:r>
            <a:r>
              <a:rPr lang="en-US" smtClean="0">
                <a:solidFill>
                  <a:srgbClr val="FF00FF"/>
                </a:solidFill>
                <a:sym typeface="Gill Sans" charset="0"/>
              </a:rPr>
              <a:t>function</a:t>
            </a:r>
            <a:r>
              <a:rPr lang="en-US" smtClean="0">
                <a:sym typeface="Gill Sans" charset="0"/>
              </a:rPr>
              <a:t> is some reusable code that takes </a:t>
            </a:r>
            <a:r>
              <a:rPr lang="en-US" smtClean="0">
                <a:solidFill>
                  <a:srgbClr val="FF7F00"/>
                </a:solidFill>
                <a:sym typeface="Gill Sans" charset="0"/>
              </a:rPr>
              <a:t>arguments</a:t>
            </a:r>
            <a:r>
              <a:rPr lang="en-US" smtClean="0">
                <a:sym typeface="Gill Sans" charset="0"/>
              </a:rPr>
              <a:t>(s) as input does some computation and then returns a result or results</a:t>
            </a:r>
          </a:p>
          <a:p>
            <a:pPr marL="421481">
              <a:buFont typeface="Gill Sans" charset="0"/>
              <a:buChar char="•"/>
              <a:defRPr/>
            </a:pPr>
            <a:r>
              <a:rPr lang="en-US" smtClean="0">
                <a:sym typeface="Gill Sans" charset="0"/>
              </a:rPr>
              <a:t>We define a </a:t>
            </a:r>
            <a:r>
              <a:rPr lang="en-US" smtClean="0">
                <a:solidFill>
                  <a:srgbClr val="FF00FF"/>
                </a:solidFill>
                <a:sym typeface="Gill Sans" charset="0"/>
              </a:rPr>
              <a:t>function</a:t>
            </a:r>
            <a:r>
              <a:rPr lang="en-US" smtClean="0">
                <a:sym typeface="Gill Sans" charset="0"/>
              </a:rPr>
              <a:t> using the </a:t>
            </a:r>
            <a:r>
              <a:rPr lang="en-US" smtClean="0">
                <a:solidFill>
                  <a:srgbClr val="FFFF00"/>
                </a:solidFill>
                <a:sym typeface="Gill Sans" charset="0"/>
              </a:rPr>
              <a:t>def</a:t>
            </a:r>
            <a:r>
              <a:rPr lang="en-US" smtClean="0">
                <a:sym typeface="Gill Sans" charset="0"/>
              </a:rPr>
              <a:t> reserved word</a:t>
            </a:r>
          </a:p>
          <a:p>
            <a:pPr marL="421481">
              <a:buFont typeface="Gill Sans" charset="0"/>
              <a:buChar char="•"/>
              <a:defRPr/>
            </a:pPr>
            <a:r>
              <a:rPr lang="en-US" smtClean="0">
                <a:sym typeface="Gill Sans" charset="0"/>
              </a:rPr>
              <a:t>We call/invoke the </a:t>
            </a:r>
            <a:r>
              <a:rPr lang="en-US" smtClean="0">
                <a:solidFill>
                  <a:srgbClr val="FF00FF"/>
                </a:solidFill>
                <a:sym typeface="Gill Sans" charset="0"/>
              </a:rPr>
              <a:t>function</a:t>
            </a:r>
            <a:r>
              <a:rPr lang="en-US" smtClean="0">
                <a:sym typeface="Gill Sans" charset="0"/>
              </a:rPr>
              <a:t> by using the function name, parenthesis and </a:t>
            </a:r>
            <a:r>
              <a:rPr lang="en-US" smtClean="0">
                <a:solidFill>
                  <a:srgbClr val="FF7F00"/>
                </a:solidFill>
                <a:sym typeface="Gill Sans" charset="0"/>
              </a:rPr>
              <a:t>arguments</a:t>
            </a:r>
            <a:r>
              <a:rPr lang="en-US" smtClean="0">
                <a:sym typeface="Gill Sans" charset="0"/>
              </a:rPr>
              <a:t> in an expression </a:t>
            </a:r>
          </a:p>
        </p:txBody>
      </p:sp>
    </p:spTree>
    <p:extLst>
      <p:ext uri="{BB962C8B-B14F-4D97-AF65-F5344CB8AC3E}">
        <p14:creationId xmlns:p14="http://schemas.microsoft.com/office/powerpoint/2010/main" val="18544645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p:cNvSpPr>
          <p:nvPr/>
        </p:nvSpPr>
        <p:spPr bwMode="auto">
          <a:xfrm>
            <a:off x="6738938" y="3561160"/>
            <a:ext cx="3929063" cy="185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1688" b="1">
                <a:solidFill>
                  <a:schemeClr val="tx1"/>
                </a:solidFill>
                <a:latin typeface="Courier" pitchFamily="-84" charset="0"/>
                <a:ea typeface="MS PGothic" panose="020B0600070205080204" pitchFamily="34" charset="-128"/>
                <a:sym typeface="Courier" pitchFamily="-84" charset="0"/>
              </a:rPr>
              <a:t>&gt;&gt;&gt; </a:t>
            </a:r>
            <a:r>
              <a:rPr lang="en-US" altLang="en-US" sz="1688" b="1">
                <a:solidFill>
                  <a:srgbClr val="00FF00"/>
                </a:solidFill>
                <a:latin typeface="Courier" pitchFamily="-84" charset="0"/>
                <a:ea typeface="MS PGothic" panose="020B0600070205080204" pitchFamily="34" charset="-128"/>
                <a:sym typeface="Courier" pitchFamily="-84" charset="0"/>
              </a:rPr>
              <a:t>big</a:t>
            </a:r>
            <a:r>
              <a:rPr lang="en-US" altLang="en-US" sz="1688" b="1">
                <a:solidFill>
                  <a:schemeClr val="tx1"/>
                </a:solidFill>
                <a:latin typeface="Courier" pitchFamily="-84" charset="0"/>
                <a:ea typeface="MS PGothic" panose="020B0600070205080204" pitchFamily="34" charset="-128"/>
                <a:sym typeface="Courier" pitchFamily="-84" charset="0"/>
              </a:rPr>
              <a:t> = </a:t>
            </a:r>
            <a:r>
              <a:rPr lang="en-US" altLang="en-US" sz="1688" b="1">
                <a:solidFill>
                  <a:srgbClr val="FF00FF"/>
                </a:solidFill>
                <a:latin typeface="Courier" pitchFamily="-84" charset="0"/>
                <a:ea typeface="MS PGothic" panose="020B0600070205080204" pitchFamily="34" charset="-128"/>
                <a:sym typeface="Courier" pitchFamily="-84" charset="0"/>
              </a:rPr>
              <a:t>max</a:t>
            </a:r>
            <a:r>
              <a:rPr lang="en-US" altLang="en-US" sz="1688" b="1">
                <a:solidFill>
                  <a:schemeClr val="tx1"/>
                </a:solidFill>
                <a:latin typeface="Courier" pitchFamily="-84" charset="0"/>
                <a:ea typeface="MS PGothic" panose="020B0600070205080204" pitchFamily="34" charset="-128"/>
                <a:sym typeface="Courier" pitchFamily="-84" charset="0"/>
              </a:rPr>
              <a:t>('Hello world')</a:t>
            </a:r>
          </a:p>
          <a:p>
            <a:pPr algn="l" eaLnBrk="1" hangingPunct="1"/>
            <a:r>
              <a:rPr lang="en-US" altLang="en-US" sz="1688" b="1">
                <a:solidFill>
                  <a:schemeClr val="tx1"/>
                </a:solidFill>
                <a:latin typeface="Courier" pitchFamily="-84" charset="0"/>
                <a:ea typeface="MS PGothic" panose="020B0600070205080204" pitchFamily="34" charset="-128"/>
                <a:sym typeface="Courier" pitchFamily="-84" charset="0"/>
              </a:rPr>
              <a:t>&gt;&gt;&gt; </a:t>
            </a:r>
            <a:r>
              <a:rPr lang="en-US" altLang="en-US" sz="1688" b="1">
                <a:solidFill>
                  <a:srgbClr val="FFFF00"/>
                </a:solidFill>
                <a:latin typeface="Courier" pitchFamily="-84" charset="0"/>
                <a:ea typeface="MS PGothic" panose="020B0600070205080204" pitchFamily="34" charset="-128"/>
                <a:sym typeface="Courier" pitchFamily="-84" charset="0"/>
              </a:rPr>
              <a:t>print</a:t>
            </a:r>
            <a:r>
              <a:rPr lang="en-US" altLang="en-US" sz="1688" b="1">
                <a:solidFill>
                  <a:schemeClr val="tx1"/>
                </a:solidFill>
                <a:latin typeface="Courier" pitchFamily="-84" charset="0"/>
                <a:ea typeface="MS PGothic" panose="020B0600070205080204" pitchFamily="34" charset="-128"/>
                <a:sym typeface="Courier" pitchFamily="-84" charset="0"/>
              </a:rPr>
              <a:t> </a:t>
            </a:r>
            <a:r>
              <a:rPr lang="en-US" altLang="en-US" sz="1688" b="1">
                <a:solidFill>
                  <a:srgbClr val="00FF00"/>
                </a:solidFill>
                <a:latin typeface="Courier" pitchFamily="-84" charset="0"/>
                <a:ea typeface="MS PGothic" panose="020B0600070205080204" pitchFamily="34" charset="-128"/>
                <a:sym typeface="Courier" pitchFamily="-84" charset="0"/>
              </a:rPr>
              <a:t>big</a:t>
            </a:r>
            <a:r>
              <a:rPr lang="en-US" altLang="en-US" sz="1688" b="1">
                <a:solidFill>
                  <a:schemeClr val="tx1"/>
                </a:solidFill>
                <a:latin typeface="Courier" pitchFamily="-84" charset="0"/>
                <a:ea typeface="MS PGothic" panose="020B0600070205080204" pitchFamily="34" charset="-128"/>
                <a:sym typeface="Courier" pitchFamily="-84" charset="0"/>
              </a:rPr>
              <a:t>w&gt;&gt;&gt; </a:t>
            </a:r>
            <a:r>
              <a:rPr lang="en-US" altLang="en-US" sz="1688" b="1">
                <a:solidFill>
                  <a:srgbClr val="00FF00"/>
                </a:solidFill>
                <a:latin typeface="Courier" pitchFamily="-84" charset="0"/>
                <a:ea typeface="MS PGothic" panose="020B0600070205080204" pitchFamily="34" charset="-128"/>
                <a:sym typeface="Courier" pitchFamily="-84" charset="0"/>
              </a:rPr>
              <a:t>tiny</a:t>
            </a:r>
            <a:r>
              <a:rPr lang="en-US" altLang="en-US" sz="1688" b="1">
                <a:solidFill>
                  <a:schemeClr val="tx1"/>
                </a:solidFill>
                <a:latin typeface="Courier" pitchFamily="-84" charset="0"/>
                <a:ea typeface="MS PGothic" panose="020B0600070205080204" pitchFamily="34" charset="-128"/>
                <a:sym typeface="Courier" pitchFamily="-84" charset="0"/>
              </a:rPr>
              <a:t> = </a:t>
            </a:r>
            <a:r>
              <a:rPr lang="en-US" altLang="en-US" sz="1688" b="1">
                <a:solidFill>
                  <a:srgbClr val="FF00FF"/>
                </a:solidFill>
                <a:latin typeface="Courier" pitchFamily="-84" charset="0"/>
                <a:ea typeface="MS PGothic" panose="020B0600070205080204" pitchFamily="34" charset="-128"/>
                <a:sym typeface="Courier" pitchFamily="-84" charset="0"/>
              </a:rPr>
              <a:t>min</a:t>
            </a:r>
            <a:r>
              <a:rPr lang="en-US" altLang="en-US" sz="1688" b="1">
                <a:solidFill>
                  <a:schemeClr val="tx1"/>
                </a:solidFill>
                <a:latin typeface="Courier" pitchFamily="-84" charset="0"/>
                <a:ea typeface="MS PGothic" panose="020B0600070205080204" pitchFamily="34" charset="-128"/>
                <a:sym typeface="Courier" pitchFamily="-84" charset="0"/>
              </a:rPr>
              <a:t>('Hello world')</a:t>
            </a:r>
          </a:p>
          <a:p>
            <a:pPr algn="l" eaLnBrk="1" hangingPunct="1"/>
            <a:r>
              <a:rPr lang="en-US" altLang="en-US" sz="1688" b="1">
                <a:solidFill>
                  <a:schemeClr val="tx1"/>
                </a:solidFill>
                <a:latin typeface="Courier" pitchFamily="-84" charset="0"/>
                <a:ea typeface="MS PGothic" panose="020B0600070205080204" pitchFamily="34" charset="-128"/>
                <a:sym typeface="Courier" pitchFamily="-84" charset="0"/>
              </a:rPr>
              <a:t>&gt;&gt;&gt; </a:t>
            </a:r>
            <a:r>
              <a:rPr lang="en-US" altLang="en-US" sz="1688" b="1">
                <a:solidFill>
                  <a:srgbClr val="FFFF00"/>
                </a:solidFill>
                <a:latin typeface="Courier" pitchFamily="-84" charset="0"/>
                <a:ea typeface="MS PGothic" panose="020B0600070205080204" pitchFamily="34" charset="-128"/>
                <a:sym typeface="Courier" pitchFamily="-84" charset="0"/>
              </a:rPr>
              <a:t>print</a:t>
            </a:r>
            <a:r>
              <a:rPr lang="en-US" altLang="en-US" sz="1688" b="1">
                <a:solidFill>
                  <a:schemeClr val="tx1"/>
                </a:solidFill>
                <a:latin typeface="Courier" pitchFamily="-84" charset="0"/>
                <a:ea typeface="MS PGothic" panose="020B0600070205080204" pitchFamily="34" charset="-128"/>
                <a:sym typeface="Courier" pitchFamily="-84" charset="0"/>
              </a:rPr>
              <a:t> </a:t>
            </a:r>
            <a:r>
              <a:rPr lang="en-US" altLang="en-US" sz="1688" b="1">
                <a:solidFill>
                  <a:srgbClr val="00FF00"/>
                </a:solidFill>
                <a:latin typeface="Courier" pitchFamily="-84" charset="0"/>
                <a:ea typeface="MS PGothic" panose="020B0600070205080204" pitchFamily="34" charset="-128"/>
                <a:sym typeface="Courier" pitchFamily="-84" charset="0"/>
              </a:rPr>
              <a:t>tiny</a:t>
            </a:r>
            <a:r>
              <a:rPr lang="en-US" altLang="en-US" sz="1688" b="1">
                <a:solidFill>
                  <a:schemeClr val="tx1"/>
                </a:solidFill>
                <a:latin typeface="Courier" pitchFamily="-84" charset="0"/>
                <a:ea typeface="MS PGothic" panose="020B0600070205080204" pitchFamily="34" charset="-128"/>
                <a:sym typeface="Courier" pitchFamily="-84" charset="0"/>
              </a:rPr>
              <a:t>&gt;&gt;&gt;</a:t>
            </a:r>
          </a:p>
        </p:txBody>
      </p:sp>
      <p:sp>
        <p:nvSpPr>
          <p:cNvPr id="22530" name="Rectangle 2"/>
          <p:cNvSpPr>
            <a:spLocks/>
          </p:cNvSpPr>
          <p:nvPr/>
        </p:nvSpPr>
        <p:spPr bwMode="auto">
          <a:xfrm>
            <a:off x="2667001" y="1838212"/>
            <a:ext cx="3661259" cy="424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756">
                <a:solidFill>
                  <a:srgbClr val="00FF00"/>
                </a:solidFill>
                <a:ea typeface="MS PGothic" panose="020B0600070205080204" pitchFamily="34" charset="-128"/>
              </a:rPr>
              <a:t>big</a:t>
            </a:r>
            <a:r>
              <a:rPr lang="en-US" altLang="en-US" sz="2756">
                <a:solidFill>
                  <a:schemeClr val="tx1"/>
                </a:solidFill>
                <a:ea typeface="MS PGothic" panose="020B0600070205080204" pitchFamily="34" charset="-128"/>
              </a:rPr>
              <a:t> = </a:t>
            </a:r>
            <a:r>
              <a:rPr lang="en-US" altLang="en-US" sz="2756">
                <a:solidFill>
                  <a:srgbClr val="FF00FF"/>
                </a:solidFill>
                <a:ea typeface="MS PGothic" panose="020B0600070205080204" pitchFamily="34" charset="-128"/>
              </a:rPr>
              <a:t>max</a:t>
            </a:r>
            <a:r>
              <a:rPr lang="en-US" altLang="en-US" sz="2756">
                <a:solidFill>
                  <a:schemeClr val="tx1"/>
                </a:solidFill>
                <a:ea typeface="MS PGothic" panose="020B0600070205080204" pitchFamily="34" charset="-128"/>
              </a:rPr>
              <a:t>('Hello world')</a:t>
            </a:r>
          </a:p>
        </p:txBody>
      </p:sp>
      <p:sp>
        <p:nvSpPr>
          <p:cNvPr id="22531" name="Rectangle 3"/>
          <p:cNvSpPr>
            <a:spLocks/>
          </p:cNvSpPr>
          <p:nvPr/>
        </p:nvSpPr>
        <p:spPr bwMode="auto">
          <a:xfrm>
            <a:off x="6341567" y="1197929"/>
            <a:ext cx="1125308"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chemeClr val="tx1"/>
                </a:solidFill>
                <a:ea typeface="MS PGothic" panose="020B0600070205080204" pitchFamily="34" charset="-128"/>
              </a:rPr>
              <a:t>Argument</a:t>
            </a:r>
          </a:p>
        </p:txBody>
      </p:sp>
      <p:sp>
        <p:nvSpPr>
          <p:cNvPr id="22532" name="Rectangle 4"/>
          <p:cNvSpPr>
            <a:spLocks/>
          </p:cNvSpPr>
          <p:nvPr/>
        </p:nvSpPr>
        <p:spPr bwMode="auto">
          <a:xfrm>
            <a:off x="3467100" y="1800226"/>
            <a:ext cx="2700338" cy="557213"/>
          </a:xfrm>
          <a:prstGeom prst="rect">
            <a:avLst/>
          </a:prstGeom>
          <a:noFill/>
          <a:ln w="25400">
            <a:solidFill>
              <a:srgbClr val="FF00F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endParaRPr lang="en-US" altLang="en-US" sz="2025"/>
          </a:p>
        </p:txBody>
      </p:sp>
      <p:sp>
        <p:nvSpPr>
          <p:cNvPr id="22533" name="Line 5"/>
          <p:cNvSpPr>
            <a:spLocks noChangeShapeType="1"/>
          </p:cNvSpPr>
          <p:nvPr/>
        </p:nvSpPr>
        <p:spPr bwMode="auto">
          <a:xfrm rot="10800000" flipH="1">
            <a:off x="5464672" y="1403748"/>
            <a:ext cx="809922" cy="293787"/>
          </a:xfrm>
          <a:prstGeom prst="line">
            <a:avLst/>
          </a:prstGeom>
          <a:noFill/>
          <a:ln w="76200">
            <a:solidFill>
              <a:schemeClr val="tx1"/>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22534" name="Rectangle 6"/>
          <p:cNvSpPr>
            <a:spLocks/>
          </p:cNvSpPr>
          <p:nvPr/>
        </p:nvSpPr>
        <p:spPr bwMode="auto">
          <a:xfrm>
            <a:off x="3645694" y="2823132"/>
            <a:ext cx="286938"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rgbClr val="FFFF00"/>
                </a:solidFill>
                <a:ea typeface="MS PGothic" panose="020B0600070205080204" pitchFamily="34" charset="-128"/>
              </a:rPr>
              <a:t>'w'</a:t>
            </a:r>
          </a:p>
        </p:txBody>
      </p:sp>
      <p:sp>
        <p:nvSpPr>
          <p:cNvPr id="22535" name="Line 7"/>
          <p:cNvSpPr>
            <a:spLocks noChangeShapeType="1"/>
          </p:cNvSpPr>
          <p:nvPr/>
        </p:nvSpPr>
        <p:spPr bwMode="auto">
          <a:xfrm>
            <a:off x="3992167" y="3066456"/>
            <a:ext cx="683121" cy="399157"/>
          </a:xfrm>
          <a:prstGeom prst="line">
            <a:avLst/>
          </a:prstGeom>
          <a:noFill/>
          <a:ln w="76200">
            <a:solidFill>
              <a:srgbClr val="FFF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22536" name="Rectangle 8"/>
          <p:cNvSpPr>
            <a:spLocks/>
          </p:cNvSpPr>
          <p:nvPr/>
        </p:nvSpPr>
        <p:spPr bwMode="auto">
          <a:xfrm>
            <a:off x="4802090" y="3269617"/>
            <a:ext cx="735779"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rgbClr val="FFFF00"/>
                </a:solidFill>
                <a:ea typeface="MS PGothic" panose="020B0600070205080204" pitchFamily="34" charset="-128"/>
              </a:rPr>
              <a:t>Result</a:t>
            </a:r>
          </a:p>
        </p:txBody>
      </p:sp>
      <p:sp>
        <p:nvSpPr>
          <p:cNvPr id="22537" name="Line 9"/>
          <p:cNvSpPr>
            <a:spLocks noChangeShapeType="1"/>
          </p:cNvSpPr>
          <p:nvPr/>
        </p:nvSpPr>
        <p:spPr bwMode="auto">
          <a:xfrm>
            <a:off x="2994720" y="2360117"/>
            <a:ext cx="400050" cy="335756"/>
          </a:xfrm>
          <a:prstGeom prst="line">
            <a:avLst/>
          </a:prstGeom>
          <a:noFill/>
          <a:ln w="76200">
            <a:solidFill>
              <a:srgbClr val="00F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22538" name="Rectangle 10"/>
          <p:cNvSpPr>
            <a:spLocks/>
          </p:cNvSpPr>
          <p:nvPr/>
        </p:nvSpPr>
        <p:spPr bwMode="auto">
          <a:xfrm>
            <a:off x="1841004" y="2569529"/>
            <a:ext cx="1356140"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rgbClr val="00FF00"/>
                </a:solidFill>
                <a:ea typeface="MS PGothic" panose="020B0600070205080204" pitchFamily="34" charset="-128"/>
              </a:rPr>
              <a:t>Assignment</a:t>
            </a:r>
          </a:p>
        </p:txBody>
      </p:sp>
      <p:sp>
        <p:nvSpPr>
          <p:cNvPr id="22539" name="Line 11"/>
          <p:cNvSpPr>
            <a:spLocks noChangeShapeType="1"/>
          </p:cNvSpPr>
          <p:nvPr/>
        </p:nvSpPr>
        <p:spPr bwMode="auto">
          <a:xfrm rot="10800000" flipH="1">
            <a:off x="3804643" y="2338687"/>
            <a:ext cx="115193" cy="473273"/>
          </a:xfrm>
          <a:prstGeom prst="line">
            <a:avLst/>
          </a:prstGeom>
          <a:noFill/>
          <a:ln w="76200">
            <a:solidFill>
              <a:srgbClr val="FF00FF"/>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Tree>
    <p:extLst>
      <p:ext uri="{BB962C8B-B14F-4D97-AF65-F5344CB8AC3E}">
        <p14:creationId xmlns:p14="http://schemas.microsoft.com/office/powerpoint/2010/main" val="18232369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2532"/>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nodeType="afterEffect">
                                  <p:stCondLst>
                                    <p:cond delay="0"/>
                                  </p:stCondLst>
                                  <p:childTnLst>
                                    <p:set>
                                      <p:cBhvr>
                                        <p:cTn id="9" dur="1" fill="hold">
                                          <p:stCondLst>
                                            <p:cond delay="499"/>
                                          </p:stCondLst>
                                        </p:cTn>
                                        <p:tgtEl>
                                          <p:spTgt spid="22539"/>
                                        </p:tgtEl>
                                        <p:attrNameLst>
                                          <p:attrName>style.visibility</p:attrName>
                                        </p:attrNameLst>
                                      </p:cBhvr>
                                      <p:to>
                                        <p:strVal val="visible"/>
                                      </p:to>
                                    </p:set>
                                  </p:childTnLst>
                                </p:cTn>
                              </p:par>
                            </p:childTnLst>
                          </p:cTn>
                        </p:par>
                      </p:childTnLst>
                    </p:cTn>
                  </p:par>
                  <p:par>
                    <p:cTn id="10" fill="hold" nodeType="clickPar">
                      <p:stCondLst>
                        <p:cond delay="indefinite"/>
                      </p:stCondLst>
                      <p:childTnLst>
                        <p:par>
                          <p:cTn id="11" fill="hold" nodeType="withGroup">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22534"/>
                                        </p:tgtEl>
                                        <p:attrNameLst>
                                          <p:attrName>style.visibility</p:attrName>
                                        </p:attrNameLst>
                                      </p:cBhvr>
                                      <p:to>
                                        <p:strVal val="visible"/>
                                      </p:to>
                                    </p:set>
                                  </p:childTnLst>
                                </p:cTn>
                              </p:par>
                            </p:childTnLst>
                          </p:cTn>
                        </p:par>
                        <p:par>
                          <p:cTn id="14" fill="hold" nodeType="afterGroup">
                            <p:stCondLst>
                              <p:cond delay="500"/>
                            </p:stCondLst>
                            <p:childTnLst>
                              <p:par>
                                <p:cTn id="15" presetID="1" presetClass="entr" presetSubtype="0" fill="hold" nodeType="afterEffect">
                                  <p:stCondLst>
                                    <p:cond delay="0"/>
                                  </p:stCondLst>
                                  <p:childTnLst>
                                    <p:set>
                                      <p:cBhvr>
                                        <p:cTn id="16" dur="1" fill="hold">
                                          <p:stCondLst>
                                            <p:cond delay="499"/>
                                          </p:stCondLst>
                                        </p:cTn>
                                        <p:tgtEl>
                                          <p:spTgt spid="22535"/>
                                        </p:tgtEl>
                                        <p:attrNameLst>
                                          <p:attrName>style.visibility</p:attrName>
                                        </p:attrNameLst>
                                      </p:cBhvr>
                                      <p:to>
                                        <p:strVal val="visible"/>
                                      </p:to>
                                    </p:set>
                                  </p:childTnLst>
                                </p:cTn>
                              </p:par>
                            </p:childTnLst>
                          </p:cTn>
                        </p:par>
                        <p:par>
                          <p:cTn id="17" fill="hold" nodeType="afterGroup">
                            <p:stCondLst>
                              <p:cond delay="1000"/>
                            </p:stCondLst>
                            <p:childTnLst>
                              <p:par>
                                <p:cTn id="18" presetID="1" presetClass="entr" presetSubtype="0" fill="hold" grpId="0" nodeType="afterEffect">
                                  <p:stCondLst>
                                    <p:cond delay="0"/>
                                  </p:stCondLst>
                                  <p:childTnLst>
                                    <p:set>
                                      <p:cBhvr>
                                        <p:cTn id="19" dur="1" fill="hold">
                                          <p:stCondLst>
                                            <p:cond delay="499"/>
                                          </p:stCondLst>
                                        </p:cTn>
                                        <p:tgtEl>
                                          <p:spTgt spid="22536"/>
                                        </p:tgtEl>
                                        <p:attrNameLst>
                                          <p:attrName>style.visibility</p:attrName>
                                        </p:attrNameLst>
                                      </p:cBhvr>
                                      <p:to>
                                        <p:strVal val="visible"/>
                                      </p:to>
                                    </p:set>
                                  </p:childTnLst>
                                </p:cTn>
                              </p:par>
                            </p:childTnLst>
                          </p:cTn>
                        </p:par>
                      </p:childTnLst>
                    </p:cTn>
                  </p:par>
                  <p:par>
                    <p:cTn id="20" fill="hold" nodeType="clickPar">
                      <p:stCondLst>
                        <p:cond delay="indefinite"/>
                      </p:stCondLst>
                      <p:childTnLst>
                        <p:par>
                          <p:cTn id="21" fill="hold" nodeType="withGroup">
                            <p:stCondLst>
                              <p:cond delay="0"/>
                            </p:stCondLst>
                            <p:childTnLst>
                              <p:par>
                                <p:cTn id="22" presetID="1" presetClass="entr" presetSubtype="0" fill="hold" nodeType="clickEffect">
                                  <p:stCondLst>
                                    <p:cond delay="0"/>
                                  </p:stCondLst>
                                  <p:childTnLst>
                                    <p:set>
                                      <p:cBhvr>
                                        <p:cTn id="23" dur="1" fill="hold">
                                          <p:stCondLst>
                                            <p:cond delay="499"/>
                                          </p:stCondLst>
                                        </p:cTn>
                                        <p:tgtEl>
                                          <p:spTgt spid="22537"/>
                                        </p:tgtEl>
                                        <p:attrNameLst>
                                          <p:attrName>style.visibility</p:attrName>
                                        </p:attrNameLst>
                                      </p:cBhvr>
                                      <p:to>
                                        <p:strVal val="visible"/>
                                      </p:to>
                                    </p:set>
                                  </p:childTnLst>
                                </p:cTn>
                              </p:par>
                            </p:childTnLst>
                          </p:cTn>
                        </p:par>
                        <p:par>
                          <p:cTn id="24" fill="hold" nodeType="afterGroup">
                            <p:stCondLst>
                              <p:cond delay="500"/>
                            </p:stCondLst>
                            <p:childTnLst>
                              <p:par>
                                <p:cTn id="25" presetID="1" presetClass="entr" presetSubtype="0" fill="hold" grpId="0" nodeType="afterEffect">
                                  <p:stCondLst>
                                    <p:cond delay="0"/>
                                  </p:stCondLst>
                                  <p:childTnLst>
                                    <p:set>
                                      <p:cBhvr>
                                        <p:cTn id="26" dur="1" fill="hold">
                                          <p:stCondLst>
                                            <p:cond delay="499"/>
                                          </p:stCondLst>
                                        </p:cTn>
                                        <p:tgtEl>
                                          <p:spTgt spid="225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2" grpId="0" animBg="1"/>
      <p:bldP spid="22534" grpId="0" autoUpdateAnimBg="0"/>
      <p:bldP spid="22536" grpId="0" autoUpdateAnimBg="0"/>
      <p:bldP spid="22538"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209" y="452669"/>
            <a:ext cx="10972800" cy="1143000"/>
          </a:xfrm>
        </p:spPr>
        <p:txBody>
          <a:bodyPr vert="horz" lIns="82613" tIns="41307" rIns="82613" bIns="41307" rtlCol="0" anchor="ctr">
            <a:normAutofit/>
          </a:bodyPr>
          <a:lstStyle/>
          <a:p>
            <a:pPr algn="l"/>
            <a:r>
              <a:rPr lang="en-US" sz="4267" dirty="0">
                <a:latin typeface="Times New Roman" panose="02020603050405020304" pitchFamily="18" charset="0"/>
                <a:cs typeface="Times New Roman" panose="02020603050405020304" pitchFamily="18" charset="0"/>
              </a:rPr>
              <a:t>List of Projects for Demo in YouTube Live</a:t>
            </a:r>
          </a:p>
        </p:txBody>
      </p:sp>
      <p:sp>
        <p:nvSpPr>
          <p:cNvPr id="5" name="TextBox 4"/>
          <p:cNvSpPr txBox="1"/>
          <p:nvPr/>
        </p:nvSpPr>
        <p:spPr>
          <a:xfrm>
            <a:off x="1059987" y="5675513"/>
            <a:ext cx="4443138" cy="473207"/>
          </a:xfrm>
          <a:prstGeom prst="rect">
            <a:avLst/>
          </a:prstGeom>
          <a:noFill/>
        </p:spPr>
        <p:txBody>
          <a:bodyPr wrap="none" lIns="82613" tIns="41307" rIns="82613" bIns="41307" rtlCol="0">
            <a:spAutoFit/>
          </a:bodyPr>
          <a:lstStyle/>
          <a:p>
            <a:r>
              <a:rPr lang="en-US" sz="2533" dirty="0"/>
              <a:t>All Projects in </a:t>
            </a:r>
            <a:r>
              <a:rPr lang="en-US" sz="2533" b="1" dirty="0"/>
              <a:t>Jupyter Notebook</a:t>
            </a:r>
            <a:endParaRPr lang="en-US" sz="2533" b="1" u="sng" dirty="0"/>
          </a:p>
        </p:txBody>
      </p:sp>
      <p:sp>
        <p:nvSpPr>
          <p:cNvPr id="6" name="Rectangle 5"/>
          <p:cNvSpPr/>
          <p:nvPr/>
        </p:nvSpPr>
        <p:spPr>
          <a:xfrm>
            <a:off x="1059989" y="1720560"/>
            <a:ext cx="8756239" cy="2853410"/>
          </a:xfrm>
          <a:prstGeom prst="rect">
            <a:avLst/>
          </a:prstGeom>
        </p:spPr>
        <p:txBody>
          <a:bodyPr wrap="square" lIns="82613" tIns="41307" rIns="82613" bIns="41307">
            <a:spAutoFit/>
          </a:bodyPr>
          <a:lstStyle/>
          <a:p>
            <a:pPr marL="309791" indent="-309791">
              <a:buFont typeface="+mj-lt"/>
              <a:buAutoNum type="arabicPeriod"/>
            </a:pPr>
            <a:r>
              <a:rPr lang="en-US" dirty="0"/>
              <a:t>Stock Price Prediction With Machine Learning </a:t>
            </a:r>
            <a:endParaRPr lang="en-US" dirty="0" smtClean="0"/>
          </a:p>
          <a:p>
            <a:pPr marL="309791" indent="-309791">
              <a:buFont typeface="+mj-lt"/>
              <a:buAutoNum type="arabicPeriod"/>
            </a:pPr>
            <a:r>
              <a:rPr lang="en-US" dirty="0"/>
              <a:t>People’s  </a:t>
            </a:r>
            <a:r>
              <a:rPr lang="en-US" dirty="0" err="1"/>
              <a:t>behaviour</a:t>
            </a:r>
            <a:r>
              <a:rPr lang="en-US" dirty="0"/>
              <a:t> in chat message using NLP </a:t>
            </a:r>
            <a:endParaRPr lang="en-US" dirty="0" smtClean="0"/>
          </a:p>
          <a:p>
            <a:pPr marL="309791" indent="-309791">
              <a:buFont typeface="+mj-lt"/>
              <a:buAutoNum type="arabicPeriod"/>
            </a:pPr>
            <a:r>
              <a:rPr lang="en-US" dirty="0"/>
              <a:t>Gaming In Python </a:t>
            </a:r>
            <a:endParaRPr lang="en-US" dirty="0" smtClean="0"/>
          </a:p>
          <a:p>
            <a:pPr marL="309791" indent="-309791">
              <a:buFont typeface="+mj-lt"/>
              <a:buAutoNum type="arabicPeriod"/>
            </a:pPr>
            <a:r>
              <a:rPr lang="en-US" dirty="0" err="1"/>
              <a:t>Chatbot</a:t>
            </a:r>
            <a:r>
              <a:rPr lang="en-US" dirty="0"/>
              <a:t> creation in Python </a:t>
            </a:r>
            <a:endParaRPr lang="en-US" dirty="0" smtClean="0"/>
          </a:p>
          <a:p>
            <a:pPr marL="309791" indent="-309791">
              <a:buFont typeface="+mj-lt"/>
              <a:buAutoNum type="arabicPeriod"/>
            </a:pPr>
            <a:r>
              <a:rPr lang="en-US" dirty="0"/>
              <a:t>Electricity Price Prediction Using ML </a:t>
            </a:r>
            <a:endParaRPr lang="en-US" dirty="0" smtClean="0"/>
          </a:p>
          <a:p>
            <a:pPr marL="309791" indent="-309791">
              <a:buFont typeface="+mj-lt"/>
              <a:buAutoNum type="arabicPeriod"/>
            </a:pPr>
            <a:r>
              <a:rPr lang="en-IN" dirty="0"/>
              <a:t>Diamond Price Prediction Using Python </a:t>
            </a:r>
            <a:endParaRPr lang="en-IN" dirty="0" smtClean="0"/>
          </a:p>
          <a:p>
            <a:pPr marL="309791" indent="-309791">
              <a:buFont typeface="+mj-lt"/>
              <a:buAutoNum type="arabicPeriod"/>
            </a:pPr>
            <a:r>
              <a:rPr lang="en-IN" dirty="0"/>
              <a:t>Book Recommendation System </a:t>
            </a:r>
            <a:endParaRPr lang="en-IN" dirty="0" smtClean="0"/>
          </a:p>
          <a:p>
            <a:pPr marL="309791" indent="-309791">
              <a:buFont typeface="+mj-lt"/>
              <a:buAutoNum type="arabicPeriod"/>
            </a:pPr>
            <a:r>
              <a:rPr lang="en-IN" dirty="0"/>
              <a:t>Image Classification Using CNN </a:t>
            </a:r>
            <a:endParaRPr lang="en-IN" dirty="0" smtClean="0"/>
          </a:p>
          <a:p>
            <a:pPr marL="309791" indent="-309791">
              <a:buFont typeface="+mj-lt"/>
              <a:buAutoNum type="arabicPeriod"/>
            </a:pPr>
            <a:r>
              <a:rPr lang="en-IN" dirty="0"/>
              <a:t>Titanic Survival Analysis Using ML </a:t>
            </a:r>
            <a:endParaRPr lang="en-IN" dirty="0" smtClean="0"/>
          </a:p>
          <a:p>
            <a:pPr marL="309791" indent="-309791">
              <a:buFont typeface="+mj-lt"/>
              <a:buAutoNum type="arabicPeriod"/>
            </a:pPr>
            <a:r>
              <a:rPr lang="en-IN" dirty="0" err="1"/>
              <a:t>Blockchain</a:t>
            </a:r>
            <a:r>
              <a:rPr lang="en-IN" dirty="0"/>
              <a:t> in Python</a:t>
            </a:r>
            <a:endParaRPr lang="en-US" sz="2133" dirty="0"/>
          </a:p>
        </p:txBody>
      </p:sp>
    </p:spTree>
    <p:extLst>
      <p:ext uri="{BB962C8B-B14F-4D97-AF65-F5344CB8AC3E}">
        <p14:creationId xmlns:p14="http://schemas.microsoft.com/office/powerpoint/2010/main" val="2607722063"/>
      </p:ext>
    </p:extLst>
  </p:cSld>
  <p:clrMapOvr>
    <a:masterClrMapping/>
  </p:clrMapOvr>
  <mc:AlternateContent xmlns:mc="http://schemas.openxmlformats.org/markup-compatibility/2006" xmlns:p14="http://schemas.microsoft.com/office/powerpoint/2010/main">
    <mc:Choice Requires="p14">
      <p:transition spd="slow" p14:dur="2000" advTm="2684"/>
    </mc:Choice>
    <mc:Fallback xmlns="">
      <p:transition spd="slow" advTm="2684"/>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1"/>
          <p:cNvSpPr>
            <a:spLocks noGrp="1" noChangeArrowheads="1"/>
          </p:cNvSpPr>
          <p:nvPr>
            <p:ph type="title"/>
          </p:nvPr>
        </p:nvSpPr>
        <p:spPr/>
        <p:txBody>
          <a:bodyPr/>
          <a:lstStyle/>
          <a:p>
            <a:pPr eaLnBrk="1" hangingPunct="1">
              <a:defRPr/>
            </a:pPr>
            <a:r>
              <a:rPr lang="en-US" smtClean="0">
                <a:solidFill>
                  <a:srgbClr val="FF00FF"/>
                </a:solidFill>
                <a:sym typeface="Gill Sans" charset="0"/>
              </a:rPr>
              <a:t>Max Function</a:t>
            </a:r>
          </a:p>
        </p:txBody>
      </p:sp>
      <p:sp>
        <p:nvSpPr>
          <p:cNvPr id="23554" name="Rectangle 2"/>
          <p:cNvSpPr>
            <a:spLocks/>
          </p:cNvSpPr>
          <p:nvPr/>
        </p:nvSpPr>
        <p:spPr bwMode="auto">
          <a:xfrm>
            <a:off x="2199084" y="2485155"/>
            <a:ext cx="3218830" cy="62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chemeClr val="tx1"/>
                </a:solidFill>
                <a:ea typeface="MS PGothic" panose="020B0600070205080204" pitchFamily="34" charset="-128"/>
              </a:rPr>
              <a:t>&gt;&gt;&gt; </a:t>
            </a:r>
            <a:r>
              <a:rPr lang="en-US" altLang="en-US" sz="2025">
                <a:solidFill>
                  <a:srgbClr val="00FF00"/>
                </a:solidFill>
                <a:ea typeface="MS PGothic" panose="020B0600070205080204" pitchFamily="34" charset="-128"/>
              </a:rPr>
              <a:t>big</a:t>
            </a:r>
            <a:r>
              <a:rPr lang="en-US" altLang="en-US" sz="2025">
                <a:solidFill>
                  <a:schemeClr val="tx1"/>
                </a:solidFill>
                <a:ea typeface="MS PGothic" panose="020B0600070205080204" pitchFamily="34" charset="-128"/>
              </a:rPr>
              <a:t> = </a:t>
            </a:r>
            <a:r>
              <a:rPr lang="en-US" altLang="en-US" sz="2025">
                <a:solidFill>
                  <a:srgbClr val="FF00FF"/>
                </a:solidFill>
                <a:ea typeface="MS PGothic" panose="020B0600070205080204" pitchFamily="34" charset="-128"/>
              </a:rPr>
              <a:t>max</a:t>
            </a:r>
            <a:r>
              <a:rPr lang="en-US" altLang="en-US" sz="2025">
                <a:solidFill>
                  <a:schemeClr val="tx1"/>
                </a:solidFill>
                <a:ea typeface="MS PGothic" panose="020B0600070205080204" pitchFamily="34" charset="-128"/>
              </a:rPr>
              <a:t>('Hello world')</a:t>
            </a:r>
          </a:p>
          <a:p>
            <a:pPr algn="l" eaLnBrk="1" hangingPunct="1"/>
            <a:r>
              <a:rPr lang="en-US" altLang="en-US" sz="2025">
                <a:solidFill>
                  <a:schemeClr val="tx1"/>
                </a:solidFill>
                <a:ea typeface="MS PGothic" panose="020B0600070205080204" pitchFamily="34" charset="-128"/>
              </a:rPr>
              <a:t>&gt;&gt;&gt;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big</a:t>
            </a:r>
            <a:r>
              <a:rPr lang="en-US" altLang="en-US" sz="2025">
                <a:solidFill>
                  <a:schemeClr val="tx1"/>
                </a:solidFill>
                <a:ea typeface="MS PGothic" panose="020B0600070205080204" pitchFamily="34" charset="-128"/>
              </a:rPr>
              <a:t>'w'</a:t>
            </a:r>
          </a:p>
        </p:txBody>
      </p:sp>
      <p:sp>
        <p:nvSpPr>
          <p:cNvPr id="23555" name="Rectangle 3"/>
          <p:cNvSpPr>
            <a:spLocks/>
          </p:cNvSpPr>
          <p:nvPr/>
        </p:nvSpPr>
        <p:spPr bwMode="auto">
          <a:xfrm>
            <a:off x="5374482" y="3764757"/>
            <a:ext cx="1585913" cy="1585913"/>
          </a:xfrm>
          <a:prstGeom prst="rect">
            <a:avLst/>
          </a:prstGeom>
          <a:solidFill>
            <a:srgbClr val="FF00FF"/>
          </a:solidFill>
          <a:ln>
            <a:noFill/>
          </a:ln>
          <a:extLst>
            <a:ext uri="{91240B29-F687-4F45-9708-019B960494DF}">
              <a14:hiddenLine xmlns:a14="http://schemas.microsoft.com/office/drawing/2010/main" w="25400" cap="flat">
                <a:solidFill>
                  <a:srgbClr val="000000"/>
                </a:solidFill>
                <a:miter lim="800000"/>
                <a:headEnd type="none" w="med" len="med"/>
                <a:tailEnd type="none" w="med" len="me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3038">
                <a:solidFill>
                  <a:schemeClr val="tx1"/>
                </a:solidFill>
                <a:effectLst>
                  <a:outerShdw blurRad="38100" dist="38100" dir="2700000" algn="tl">
                    <a:srgbClr val="000000"/>
                  </a:outerShdw>
                </a:effectLst>
                <a:ea typeface="MS PGothic" panose="020B0600070205080204" pitchFamily="34" charset="-128"/>
              </a:rPr>
              <a:t>max()</a:t>
            </a:r>
          </a:p>
          <a:p>
            <a:pPr eaLnBrk="1" hangingPunct="1"/>
            <a:r>
              <a:rPr lang="en-US" altLang="en-US" sz="3038">
                <a:solidFill>
                  <a:schemeClr val="tx1"/>
                </a:solidFill>
                <a:effectLst>
                  <a:outerShdw blurRad="38100" dist="38100" dir="2700000" algn="tl">
                    <a:srgbClr val="000000"/>
                  </a:outerShdw>
                </a:effectLst>
                <a:ea typeface="MS PGothic" panose="020B0600070205080204" pitchFamily="34" charset="-128"/>
              </a:rPr>
              <a:t>function</a:t>
            </a:r>
          </a:p>
        </p:txBody>
      </p:sp>
      <p:sp>
        <p:nvSpPr>
          <p:cNvPr id="23556" name="Line 4"/>
          <p:cNvSpPr>
            <a:spLocks noChangeShapeType="1"/>
          </p:cNvSpPr>
          <p:nvPr/>
        </p:nvSpPr>
        <p:spPr bwMode="auto">
          <a:xfrm flipH="1">
            <a:off x="4504731" y="4582717"/>
            <a:ext cx="839391" cy="9823"/>
          </a:xfrm>
          <a:prstGeom prst="line">
            <a:avLst/>
          </a:prstGeom>
          <a:noFill/>
          <a:ln w="88900">
            <a:solidFill>
              <a:schemeClr val="tx1"/>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23557" name="Rectangle 5"/>
          <p:cNvSpPr>
            <a:spLocks/>
          </p:cNvSpPr>
          <p:nvPr/>
        </p:nvSpPr>
        <p:spPr bwMode="auto">
          <a:xfrm>
            <a:off x="2995614" y="4271092"/>
            <a:ext cx="1615827" cy="62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ja-JP" altLang="en-US" sz="2025">
                <a:solidFill>
                  <a:srgbClr val="FF7F00"/>
                </a:solidFill>
                <a:latin typeface="Arial" panose="020B0604020202020204" pitchFamily="34" charset="0"/>
                <a:ea typeface="MS PGothic" panose="020B0600070205080204" pitchFamily="34" charset="-128"/>
              </a:rPr>
              <a:t>“</a:t>
            </a:r>
            <a:r>
              <a:rPr lang="en-US" altLang="ja-JP" sz="2025">
                <a:solidFill>
                  <a:srgbClr val="FF7F00"/>
                </a:solidFill>
                <a:ea typeface="MS PGothic" panose="020B0600070205080204" pitchFamily="34" charset="-128"/>
              </a:rPr>
              <a:t>Hello world</a:t>
            </a:r>
            <a:r>
              <a:rPr lang="ja-JP" altLang="en-US" sz="2025">
                <a:solidFill>
                  <a:srgbClr val="FF7F00"/>
                </a:solidFill>
                <a:latin typeface="Arial" panose="020B0604020202020204" pitchFamily="34" charset="0"/>
                <a:ea typeface="MS PGothic" panose="020B0600070205080204" pitchFamily="34" charset="-128"/>
              </a:rPr>
              <a:t>”</a:t>
            </a:r>
            <a:r>
              <a:rPr lang="en-US" altLang="ja-JP" sz="2025">
                <a:solidFill>
                  <a:srgbClr val="FF7F00"/>
                </a:solidFill>
                <a:ea typeface="MS PGothic" panose="020B0600070205080204" pitchFamily="34" charset="-128"/>
              </a:rPr>
              <a:t> </a:t>
            </a:r>
          </a:p>
          <a:p>
            <a:pPr eaLnBrk="1" hangingPunct="1"/>
            <a:r>
              <a:rPr lang="en-US" altLang="en-US" sz="2025">
                <a:solidFill>
                  <a:srgbClr val="FF7F00"/>
                </a:solidFill>
                <a:ea typeface="MS PGothic" panose="020B0600070205080204" pitchFamily="34" charset="-128"/>
              </a:rPr>
              <a:t>(a string)</a:t>
            </a:r>
          </a:p>
        </p:txBody>
      </p:sp>
      <p:sp>
        <p:nvSpPr>
          <p:cNvPr id="23558" name="Rectangle 6"/>
          <p:cNvSpPr>
            <a:spLocks/>
          </p:cNvSpPr>
          <p:nvPr/>
        </p:nvSpPr>
        <p:spPr bwMode="auto">
          <a:xfrm>
            <a:off x="8073034" y="4242517"/>
            <a:ext cx="1024319" cy="62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ja-JP" altLang="en-US" sz="2025">
                <a:solidFill>
                  <a:srgbClr val="00FF00"/>
                </a:solidFill>
                <a:latin typeface="Arial" panose="020B0604020202020204" pitchFamily="34" charset="0"/>
                <a:ea typeface="MS PGothic" panose="020B0600070205080204" pitchFamily="34" charset="-128"/>
              </a:rPr>
              <a:t>‘</a:t>
            </a:r>
            <a:r>
              <a:rPr lang="en-US" altLang="ja-JP" sz="2025">
                <a:solidFill>
                  <a:srgbClr val="00FF00"/>
                </a:solidFill>
                <a:ea typeface="MS PGothic" panose="020B0600070205080204" pitchFamily="34" charset="-128"/>
              </a:rPr>
              <a:t>w</a:t>
            </a:r>
            <a:r>
              <a:rPr lang="ja-JP" altLang="en-US" sz="2025">
                <a:solidFill>
                  <a:srgbClr val="00FF00"/>
                </a:solidFill>
                <a:latin typeface="Arial" panose="020B0604020202020204" pitchFamily="34" charset="0"/>
                <a:ea typeface="MS PGothic" panose="020B0600070205080204" pitchFamily="34" charset="-128"/>
              </a:rPr>
              <a:t>’</a:t>
            </a:r>
            <a:endParaRPr lang="en-US" altLang="ja-JP" sz="2025">
              <a:solidFill>
                <a:srgbClr val="00FF00"/>
              </a:solidFill>
              <a:ea typeface="MS PGothic" panose="020B0600070205080204" pitchFamily="34" charset="-128"/>
            </a:endParaRPr>
          </a:p>
          <a:p>
            <a:pPr eaLnBrk="1" hangingPunct="1"/>
            <a:r>
              <a:rPr lang="en-US" altLang="en-US" sz="2025">
                <a:solidFill>
                  <a:srgbClr val="00FF00"/>
                </a:solidFill>
                <a:ea typeface="MS PGothic" panose="020B0600070205080204" pitchFamily="34" charset="-128"/>
              </a:rPr>
              <a:t>(a string)</a:t>
            </a:r>
          </a:p>
        </p:txBody>
      </p:sp>
      <p:sp>
        <p:nvSpPr>
          <p:cNvPr id="23559" name="Line 7"/>
          <p:cNvSpPr>
            <a:spLocks noChangeShapeType="1"/>
          </p:cNvSpPr>
          <p:nvPr/>
        </p:nvSpPr>
        <p:spPr bwMode="auto">
          <a:xfrm flipH="1">
            <a:off x="6969324" y="4554142"/>
            <a:ext cx="839391" cy="9823"/>
          </a:xfrm>
          <a:prstGeom prst="line">
            <a:avLst/>
          </a:prstGeom>
          <a:noFill/>
          <a:ln w="88900">
            <a:solidFill>
              <a:schemeClr val="tx1"/>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23560" name="Rectangle 8"/>
          <p:cNvSpPr>
            <a:spLocks/>
          </p:cNvSpPr>
          <p:nvPr/>
        </p:nvSpPr>
        <p:spPr bwMode="auto">
          <a:xfrm>
            <a:off x="7415809" y="2182417"/>
            <a:ext cx="2778919" cy="122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chemeClr val="tx1"/>
                </a:solidFill>
                <a:ea typeface="MS PGothic" panose="020B0600070205080204" pitchFamily="34" charset="-128"/>
              </a:rPr>
              <a:t>A </a:t>
            </a:r>
            <a:r>
              <a:rPr lang="en-US" altLang="en-US" sz="2025">
                <a:solidFill>
                  <a:srgbClr val="FF00FF"/>
                </a:solidFill>
                <a:ea typeface="MS PGothic" panose="020B0600070205080204" pitchFamily="34" charset="-128"/>
              </a:rPr>
              <a:t>function</a:t>
            </a:r>
            <a:r>
              <a:rPr lang="en-US" altLang="en-US" sz="2025">
                <a:solidFill>
                  <a:schemeClr val="tx1"/>
                </a:solidFill>
                <a:ea typeface="MS PGothic" panose="020B0600070205080204" pitchFamily="34" charset="-128"/>
              </a:rPr>
              <a:t> is </a:t>
            </a:r>
            <a:r>
              <a:rPr lang="en-US" altLang="en-US" sz="2025">
                <a:solidFill>
                  <a:srgbClr val="FF00FF"/>
                </a:solidFill>
                <a:ea typeface="MS PGothic" panose="020B0600070205080204" pitchFamily="34" charset="-128"/>
              </a:rPr>
              <a:t>some stored code</a:t>
            </a:r>
            <a:r>
              <a:rPr lang="en-US" altLang="en-US" sz="2025">
                <a:solidFill>
                  <a:schemeClr val="tx1"/>
                </a:solidFill>
                <a:ea typeface="MS PGothic" panose="020B0600070205080204" pitchFamily="34" charset="-128"/>
              </a:rPr>
              <a:t> that we use. A function takes some </a:t>
            </a:r>
            <a:r>
              <a:rPr lang="en-US" altLang="en-US" sz="2025">
                <a:solidFill>
                  <a:srgbClr val="FF7F00"/>
                </a:solidFill>
                <a:ea typeface="MS PGothic" panose="020B0600070205080204" pitchFamily="34" charset="-128"/>
              </a:rPr>
              <a:t>input</a:t>
            </a:r>
            <a:r>
              <a:rPr lang="en-US" altLang="en-US" sz="2025">
                <a:solidFill>
                  <a:schemeClr val="tx1"/>
                </a:solidFill>
                <a:ea typeface="MS PGothic" panose="020B0600070205080204" pitchFamily="34" charset="-128"/>
              </a:rPr>
              <a:t> and produces an </a:t>
            </a:r>
            <a:r>
              <a:rPr lang="en-US" altLang="en-US" sz="2025">
                <a:solidFill>
                  <a:srgbClr val="00FF00"/>
                </a:solidFill>
                <a:ea typeface="MS PGothic" panose="020B0600070205080204" pitchFamily="34" charset="-128"/>
              </a:rPr>
              <a:t>output</a:t>
            </a:r>
            <a:r>
              <a:rPr lang="en-US" altLang="en-US" sz="2025">
                <a:solidFill>
                  <a:schemeClr val="tx1"/>
                </a:solidFill>
                <a:ea typeface="MS PGothic" panose="020B0600070205080204" pitchFamily="34" charset="-128"/>
              </a:rPr>
              <a:t>.</a:t>
            </a:r>
          </a:p>
        </p:txBody>
      </p:sp>
      <p:sp>
        <p:nvSpPr>
          <p:cNvPr id="23561" name="Rectangle 9"/>
          <p:cNvSpPr>
            <a:spLocks/>
          </p:cNvSpPr>
          <p:nvPr/>
        </p:nvSpPr>
        <p:spPr bwMode="auto">
          <a:xfrm>
            <a:off x="4872634" y="5555617"/>
            <a:ext cx="2510303"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chemeClr val="tx1"/>
                </a:solidFill>
                <a:ea typeface="MS PGothic" panose="020B0600070205080204" pitchFamily="34" charset="-128"/>
              </a:rPr>
              <a:t>Guido wrote this code</a:t>
            </a:r>
          </a:p>
        </p:txBody>
      </p:sp>
    </p:spTree>
    <p:extLst>
      <p:ext uri="{BB962C8B-B14F-4D97-AF65-F5344CB8AC3E}">
        <p14:creationId xmlns:p14="http://schemas.microsoft.com/office/powerpoint/2010/main" val="1772915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noGrp="1" noChangeArrowheads="1"/>
          </p:cNvSpPr>
          <p:nvPr>
            <p:ph type="title"/>
          </p:nvPr>
        </p:nvSpPr>
        <p:spPr/>
        <p:txBody>
          <a:bodyPr/>
          <a:lstStyle/>
          <a:p>
            <a:pPr eaLnBrk="1" hangingPunct="1">
              <a:defRPr/>
            </a:pPr>
            <a:r>
              <a:rPr lang="en-US" smtClean="0">
                <a:solidFill>
                  <a:srgbClr val="FF00FF"/>
                </a:solidFill>
                <a:sym typeface="Gill Sans" charset="0"/>
              </a:rPr>
              <a:t>Max Function</a:t>
            </a:r>
          </a:p>
        </p:txBody>
      </p:sp>
      <p:sp>
        <p:nvSpPr>
          <p:cNvPr id="24578" name="Rectangle 2"/>
          <p:cNvSpPr>
            <a:spLocks/>
          </p:cNvSpPr>
          <p:nvPr/>
        </p:nvSpPr>
        <p:spPr bwMode="auto">
          <a:xfrm>
            <a:off x="2199084" y="2485155"/>
            <a:ext cx="3218830" cy="62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chemeClr val="tx1"/>
                </a:solidFill>
                <a:ea typeface="MS PGothic" panose="020B0600070205080204" pitchFamily="34" charset="-128"/>
              </a:rPr>
              <a:t>&gt;&gt;&gt; </a:t>
            </a:r>
            <a:r>
              <a:rPr lang="en-US" altLang="en-US" sz="2025">
                <a:solidFill>
                  <a:srgbClr val="00FF00"/>
                </a:solidFill>
                <a:ea typeface="MS PGothic" panose="020B0600070205080204" pitchFamily="34" charset="-128"/>
              </a:rPr>
              <a:t>big</a:t>
            </a:r>
            <a:r>
              <a:rPr lang="en-US" altLang="en-US" sz="2025">
                <a:solidFill>
                  <a:schemeClr val="tx1"/>
                </a:solidFill>
                <a:ea typeface="MS PGothic" panose="020B0600070205080204" pitchFamily="34" charset="-128"/>
              </a:rPr>
              <a:t> = </a:t>
            </a:r>
            <a:r>
              <a:rPr lang="en-US" altLang="en-US" sz="2025">
                <a:solidFill>
                  <a:srgbClr val="FF00FF"/>
                </a:solidFill>
                <a:ea typeface="MS PGothic" panose="020B0600070205080204" pitchFamily="34" charset="-128"/>
              </a:rPr>
              <a:t>max</a:t>
            </a:r>
            <a:r>
              <a:rPr lang="en-US" altLang="en-US" sz="2025">
                <a:solidFill>
                  <a:schemeClr val="tx1"/>
                </a:solidFill>
                <a:ea typeface="MS PGothic" panose="020B0600070205080204" pitchFamily="34" charset="-128"/>
              </a:rPr>
              <a:t>('Hello world')</a:t>
            </a:r>
          </a:p>
          <a:p>
            <a:pPr algn="l" eaLnBrk="1" hangingPunct="1"/>
            <a:r>
              <a:rPr lang="en-US" altLang="en-US" sz="2025">
                <a:solidFill>
                  <a:schemeClr val="tx1"/>
                </a:solidFill>
                <a:ea typeface="MS PGothic" panose="020B0600070205080204" pitchFamily="34" charset="-128"/>
              </a:rPr>
              <a:t>&gt;&gt;&gt;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big</a:t>
            </a:r>
            <a:r>
              <a:rPr lang="en-US" altLang="en-US" sz="2025">
                <a:solidFill>
                  <a:schemeClr val="tx1"/>
                </a:solidFill>
                <a:ea typeface="MS PGothic" panose="020B0600070205080204" pitchFamily="34" charset="-128"/>
              </a:rPr>
              <a:t>'w'</a:t>
            </a:r>
          </a:p>
        </p:txBody>
      </p:sp>
      <p:sp>
        <p:nvSpPr>
          <p:cNvPr id="24579" name="Rectangle 3"/>
          <p:cNvSpPr>
            <a:spLocks/>
          </p:cNvSpPr>
          <p:nvPr/>
        </p:nvSpPr>
        <p:spPr bwMode="auto">
          <a:xfrm>
            <a:off x="5374482" y="3764757"/>
            <a:ext cx="1585913" cy="1585913"/>
          </a:xfrm>
          <a:prstGeom prst="rect">
            <a:avLst/>
          </a:prstGeom>
          <a:solidFill>
            <a:srgbClr val="FF00FF"/>
          </a:solidFill>
          <a:ln>
            <a:noFill/>
          </a:ln>
          <a:extLst>
            <a:ext uri="{91240B29-F687-4F45-9708-019B960494DF}">
              <a14:hiddenLine xmlns:a14="http://schemas.microsoft.com/office/drawing/2010/main" w="25400" cap="flat">
                <a:solidFill>
                  <a:srgbClr val="000000"/>
                </a:solidFill>
                <a:miter lim="800000"/>
                <a:headEnd type="none" w="med" len="med"/>
                <a:tailEnd type="none" w="med" len="me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1463">
                <a:solidFill>
                  <a:srgbClr val="FFFF00"/>
                </a:solidFill>
                <a:effectLst>
                  <a:outerShdw blurRad="38100" dist="38100" dir="2700000" algn="tl">
                    <a:srgbClr val="000000"/>
                  </a:outerShdw>
                </a:effectLst>
                <a:ea typeface="MS PGothic" panose="020B0600070205080204" pitchFamily="34" charset="-128"/>
              </a:rPr>
              <a:t>def</a:t>
            </a:r>
            <a:r>
              <a:rPr lang="en-US" altLang="en-US" sz="1463">
                <a:solidFill>
                  <a:schemeClr val="tx1"/>
                </a:solidFill>
                <a:effectLst>
                  <a:outerShdw blurRad="38100" dist="38100" dir="2700000" algn="tl">
                    <a:srgbClr val="000000"/>
                  </a:outerShdw>
                </a:effectLst>
                <a:ea typeface="MS PGothic" panose="020B0600070205080204" pitchFamily="34" charset="-128"/>
              </a:rPr>
              <a:t> max(inp):</a:t>
            </a:r>
          </a:p>
          <a:p>
            <a:pPr algn="l" eaLnBrk="1" hangingPunct="1"/>
            <a:r>
              <a:rPr lang="en-US" altLang="en-US" sz="1463">
                <a:solidFill>
                  <a:schemeClr val="tx1"/>
                </a:solidFill>
                <a:effectLst>
                  <a:outerShdw blurRad="38100" dist="38100" dir="2700000" algn="tl">
                    <a:srgbClr val="000000"/>
                  </a:outerShdw>
                </a:effectLst>
                <a:ea typeface="MS PGothic" panose="020B0600070205080204" pitchFamily="34" charset="-128"/>
              </a:rPr>
              <a:t>   blah</a:t>
            </a:r>
          </a:p>
          <a:p>
            <a:pPr algn="l" eaLnBrk="1" hangingPunct="1"/>
            <a:r>
              <a:rPr lang="en-US" altLang="en-US" sz="1463">
                <a:solidFill>
                  <a:schemeClr val="tx1"/>
                </a:solidFill>
                <a:effectLst>
                  <a:outerShdw blurRad="38100" dist="38100" dir="2700000" algn="tl">
                    <a:srgbClr val="000000"/>
                  </a:outerShdw>
                </a:effectLst>
                <a:ea typeface="MS PGothic" panose="020B0600070205080204" pitchFamily="34" charset="-128"/>
              </a:rPr>
              <a:t>   blah</a:t>
            </a:r>
          </a:p>
          <a:p>
            <a:pPr algn="l" eaLnBrk="1" hangingPunct="1"/>
            <a:r>
              <a:rPr lang="en-US" altLang="en-US" sz="1463">
                <a:solidFill>
                  <a:schemeClr val="tx1"/>
                </a:solidFill>
                <a:effectLst>
                  <a:outerShdw blurRad="38100" dist="38100" dir="2700000" algn="tl">
                    <a:srgbClr val="000000"/>
                  </a:outerShdw>
                </a:effectLst>
                <a:ea typeface="MS PGothic" panose="020B0600070205080204" pitchFamily="34" charset="-128"/>
              </a:rPr>
              <a:t>   </a:t>
            </a:r>
            <a:r>
              <a:rPr lang="en-US" altLang="en-US" sz="1463">
                <a:solidFill>
                  <a:srgbClr val="FFFF00"/>
                </a:solidFill>
                <a:effectLst>
                  <a:outerShdw blurRad="38100" dist="38100" dir="2700000" algn="tl">
                    <a:srgbClr val="000000"/>
                  </a:outerShdw>
                </a:effectLst>
                <a:ea typeface="MS PGothic" panose="020B0600070205080204" pitchFamily="34" charset="-128"/>
              </a:rPr>
              <a:t>for</a:t>
            </a:r>
            <a:r>
              <a:rPr lang="en-US" altLang="en-US" sz="1463">
                <a:solidFill>
                  <a:schemeClr val="tx1"/>
                </a:solidFill>
                <a:effectLst>
                  <a:outerShdw blurRad="38100" dist="38100" dir="2700000" algn="tl">
                    <a:srgbClr val="000000"/>
                  </a:outerShdw>
                </a:effectLst>
                <a:ea typeface="MS PGothic" panose="020B0600070205080204" pitchFamily="34" charset="-128"/>
              </a:rPr>
              <a:t> x </a:t>
            </a:r>
            <a:r>
              <a:rPr lang="en-US" altLang="en-US" sz="1463">
                <a:solidFill>
                  <a:srgbClr val="FFFF00"/>
                </a:solidFill>
                <a:effectLst>
                  <a:outerShdw blurRad="38100" dist="38100" dir="2700000" algn="tl">
                    <a:srgbClr val="000000"/>
                  </a:outerShdw>
                </a:effectLst>
                <a:ea typeface="MS PGothic" panose="020B0600070205080204" pitchFamily="34" charset="-128"/>
              </a:rPr>
              <a:t>in</a:t>
            </a:r>
            <a:r>
              <a:rPr lang="en-US" altLang="en-US" sz="1463">
                <a:solidFill>
                  <a:schemeClr val="tx1"/>
                </a:solidFill>
                <a:effectLst>
                  <a:outerShdw blurRad="38100" dist="38100" dir="2700000" algn="tl">
                    <a:srgbClr val="000000"/>
                  </a:outerShdw>
                </a:effectLst>
                <a:ea typeface="MS PGothic" panose="020B0600070205080204" pitchFamily="34" charset="-128"/>
              </a:rPr>
              <a:t> y:</a:t>
            </a:r>
          </a:p>
          <a:p>
            <a:pPr algn="l" eaLnBrk="1" hangingPunct="1"/>
            <a:r>
              <a:rPr lang="en-US" altLang="en-US" sz="1463">
                <a:solidFill>
                  <a:schemeClr val="tx1"/>
                </a:solidFill>
                <a:effectLst>
                  <a:outerShdw blurRad="38100" dist="38100" dir="2700000" algn="tl">
                    <a:srgbClr val="000000"/>
                  </a:outerShdw>
                </a:effectLst>
                <a:ea typeface="MS PGothic" panose="020B0600070205080204" pitchFamily="34" charset="-128"/>
              </a:rPr>
              <a:t>     blah</a:t>
            </a:r>
          </a:p>
          <a:p>
            <a:pPr algn="l" eaLnBrk="1" hangingPunct="1"/>
            <a:r>
              <a:rPr lang="en-US" altLang="en-US" sz="1463">
                <a:solidFill>
                  <a:schemeClr val="tx1"/>
                </a:solidFill>
                <a:effectLst>
                  <a:outerShdw blurRad="38100" dist="38100" dir="2700000" algn="tl">
                    <a:srgbClr val="000000"/>
                  </a:outerShdw>
                </a:effectLst>
                <a:ea typeface="MS PGothic" panose="020B0600070205080204" pitchFamily="34" charset="-128"/>
              </a:rPr>
              <a:t>     blah</a:t>
            </a:r>
          </a:p>
        </p:txBody>
      </p:sp>
      <p:sp>
        <p:nvSpPr>
          <p:cNvPr id="24580" name="Line 4"/>
          <p:cNvSpPr>
            <a:spLocks noChangeShapeType="1"/>
          </p:cNvSpPr>
          <p:nvPr/>
        </p:nvSpPr>
        <p:spPr bwMode="auto">
          <a:xfrm flipH="1">
            <a:off x="4504731" y="4582717"/>
            <a:ext cx="839391" cy="9823"/>
          </a:xfrm>
          <a:prstGeom prst="line">
            <a:avLst/>
          </a:prstGeom>
          <a:noFill/>
          <a:ln w="88900">
            <a:solidFill>
              <a:schemeClr val="tx1"/>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24581" name="Rectangle 5"/>
          <p:cNvSpPr>
            <a:spLocks/>
          </p:cNvSpPr>
          <p:nvPr/>
        </p:nvSpPr>
        <p:spPr bwMode="auto">
          <a:xfrm>
            <a:off x="2995614" y="4271092"/>
            <a:ext cx="1615827" cy="62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ja-JP" altLang="en-US" sz="2025">
                <a:solidFill>
                  <a:srgbClr val="FF7F00"/>
                </a:solidFill>
                <a:latin typeface="Arial" panose="020B0604020202020204" pitchFamily="34" charset="0"/>
                <a:ea typeface="MS PGothic" panose="020B0600070205080204" pitchFamily="34" charset="-128"/>
              </a:rPr>
              <a:t>“</a:t>
            </a:r>
            <a:r>
              <a:rPr lang="en-US" altLang="ja-JP" sz="2025">
                <a:solidFill>
                  <a:srgbClr val="FF7F00"/>
                </a:solidFill>
                <a:ea typeface="MS PGothic" panose="020B0600070205080204" pitchFamily="34" charset="-128"/>
              </a:rPr>
              <a:t>Hello world</a:t>
            </a:r>
            <a:r>
              <a:rPr lang="ja-JP" altLang="en-US" sz="2025">
                <a:solidFill>
                  <a:srgbClr val="FF7F00"/>
                </a:solidFill>
                <a:latin typeface="Arial" panose="020B0604020202020204" pitchFamily="34" charset="0"/>
                <a:ea typeface="MS PGothic" panose="020B0600070205080204" pitchFamily="34" charset="-128"/>
              </a:rPr>
              <a:t>”</a:t>
            </a:r>
            <a:r>
              <a:rPr lang="en-US" altLang="ja-JP" sz="2025">
                <a:solidFill>
                  <a:srgbClr val="FF7F00"/>
                </a:solidFill>
                <a:ea typeface="MS PGothic" panose="020B0600070205080204" pitchFamily="34" charset="-128"/>
              </a:rPr>
              <a:t> </a:t>
            </a:r>
          </a:p>
          <a:p>
            <a:pPr eaLnBrk="1" hangingPunct="1"/>
            <a:r>
              <a:rPr lang="en-US" altLang="en-US" sz="2025">
                <a:solidFill>
                  <a:srgbClr val="FF7F00"/>
                </a:solidFill>
                <a:ea typeface="MS PGothic" panose="020B0600070205080204" pitchFamily="34" charset="-128"/>
              </a:rPr>
              <a:t>(a string)</a:t>
            </a:r>
          </a:p>
        </p:txBody>
      </p:sp>
      <p:sp>
        <p:nvSpPr>
          <p:cNvPr id="24582" name="Rectangle 6"/>
          <p:cNvSpPr>
            <a:spLocks/>
          </p:cNvSpPr>
          <p:nvPr/>
        </p:nvSpPr>
        <p:spPr bwMode="auto">
          <a:xfrm>
            <a:off x="8073034" y="4242517"/>
            <a:ext cx="1024319" cy="62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ja-JP" altLang="en-US" sz="2025">
                <a:solidFill>
                  <a:srgbClr val="00FF00"/>
                </a:solidFill>
                <a:latin typeface="Arial" panose="020B0604020202020204" pitchFamily="34" charset="0"/>
                <a:ea typeface="MS PGothic" panose="020B0600070205080204" pitchFamily="34" charset="-128"/>
              </a:rPr>
              <a:t>‘</a:t>
            </a:r>
            <a:r>
              <a:rPr lang="en-US" altLang="ja-JP" sz="2025">
                <a:solidFill>
                  <a:srgbClr val="00FF00"/>
                </a:solidFill>
                <a:ea typeface="MS PGothic" panose="020B0600070205080204" pitchFamily="34" charset="-128"/>
              </a:rPr>
              <a:t>w</a:t>
            </a:r>
            <a:r>
              <a:rPr lang="ja-JP" altLang="en-US" sz="2025">
                <a:solidFill>
                  <a:srgbClr val="00FF00"/>
                </a:solidFill>
                <a:latin typeface="Arial" panose="020B0604020202020204" pitchFamily="34" charset="0"/>
                <a:ea typeface="MS PGothic" panose="020B0600070205080204" pitchFamily="34" charset="-128"/>
              </a:rPr>
              <a:t>’</a:t>
            </a:r>
            <a:endParaRPr lang="en-US" altLang="ja-JP" sz="2025">
              <a:solidFill>
                <a:srgbClr val="00FF00"/>
              </a:solidFill>
              <a:ea typeface="MS PGothic" panose="020B0600070205080204" pitchFamily="34" charset="-128"/>
            </a:endParaRPr>
          </a:p>
          <a:p>
            <a:pPr eaLnBrk="1" hangingPunct="1"/>
            <a:r>
              <a:rPr lang="en-US" altLang="en-US" sz="2025">
                <a:solidFill>
                  <a:srgbClr val="00FF00"/>
                </a:solidFill>
                <a:ea typeface="MS PGothic" panose="020B0600070205080204" pitchFamily="34" charset="-128"/>
              </a:rPr>
              <a:t>(a string)</a:t>
            </a:r>
          </a:p>
        </p:txBody>
      </p:sp>
      <p:sp>
        <p:nvSpPr>
          <p:cNvPr id="24583" name="Line 7"/>
          <p:cNvSpPr>
            <a:spLocks noChangeShapeType="1"/>
          </p:cNvSpPr>
          <p:nvPr/>
        </p:nvSpPr>
        <p:spPr bwMode="auto">
          <a:xfrm flipH="1">
            <a:off x="6969324" y="4554142"/>
            <a:ext cx="839391" cy="9823"/>
          </a:xfrm>
          <a:prstGeom prst="line">
            <a:avLst/>
          </a:prstGeom>
          <a:noFill/>
          <a:ln w="88900">
            <a:solidFill>
              <a:schemeClr val="tx1"/>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24584" name="Rectangle 8"/>
          <p:cNvSpPr>
            <a:spLocks/>
          </p:cNvSpPr>
          <p:nvPr/>
        </p:nvSpPr>
        <p:spPr bwMode="auto">
          <a:xfrm>
            <a:off x="7415809" y="2182417"/>
            <a:ext cx="2778919" cy="122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chemeClr val="tx1"/>
                </a:solidFill>
                <a:ea typeface="MS PGothic" panose="020B0600070205080204" pitchFamily="34" charset="-128"/>
              </a:rPr>
              <a:t>A </a:t>
            </a:r>
            <a:r>
              <a:rPr lang="en-US" altLang="en-US" sz="2025">
                <a:solidFill>
                  <a:srgbClr val="FF00FF"/>
                </a:solidFill>
                <a:ea typeface="MS PGothic" panose="020B0600070205080204" pitchFamily="34" charset="-128"/>
              </a:rPr>
              <a:t>function</a:t>
            </a:r>
            <a:r>
              <a:rPr lang="en-US" altLang="en-US" sz="2025">
                <a:solidFill>
                  <a:schemeClr val="tx1"/>
                </a:solidFill>
                <a:ea typeface="MS PGothic" panose="020B0600070205080204" pitchFamily="34" charset="-128"/>
              </a:rPr>
              <a:t> is </a:t>
            </a:r>
            <a:r>
              <a:rPr lang="en-US" altLang="en-US" sz="2025">
                <a:solidFill>
                  <a:srgbClr val="FF00FF"/>
                </a:solidFill>
                <a:ea typeface="MS PGothic" panose="020B0600070205080204" pitchFamily="34" charset="-128"/>
              </a:rPr>
              <a:t>some stored code</a:t>
            </a:r>
            <a:r>
              <a:rPr lang="en-US" altLang="en-US" sz="2025">
                <a:solidFill>
                  <a:schemeClr val="tx1"/>
                </a:solidFill>
                <a:ea typeface="MS PGothic" panose="020B0600070205080204" pitchFamily="34" charset="-128"/>
              </a:rPr>
              <a:t> that we use. A function takes some </a:t>
            </a:r>
            <a:r>
              <a:rPr lang="en-US" altLang="en-US" sz="2025">
                <a:solidFill>
                  <a:srgbClr val="FF7F00"/>
                </a:solidFill>
                <a:ea typeface="MS PGothic" panose="020B0600070205080204" pitchFamily="34" charset="-128"/>
              </a:rPr>
              <a:t>input</a:t>
            </a:r>
            <a:r>
              <a:rPr lang="en-US" altLang="en-US" sz="2025">
                <a:solidFill>
                  <a:schemeClr val="tx1"/>
                </a:solidFill>
                <a:ea typeface="MS PGothic" panose="020B0600070205080204" pitchFamily="34" charset="-128"/>
              </a:rPr>
              <a:t> and produces an </a:t>
            </a:r>
            <a:r>
              <a:rPr lang="en-US" altLang="en-US" sz="2025">
                <a:solidFill>
                  <a:srgbClr val="00FF00"/>
                </a:solidFill>
                <a:ea typeface="MS PGothic" panose="020B0600070205080204" pitchFamily="34" charset="-128"/>
              </a:rPr>
              <a:t>output</a:t>
            </a:r>
            <a:r>
              <a:rPr lang="en-US" altLang="en-US" sz="2025">
                <a:solidFill>
                  <a:schemeClr val="tx1"/>
                </a:solidFill>
                <a:ea typeface="MS PGothic" panose="020B0600070205080204" pitchFamily="34" charset="-128"/>
              </a:rPr>
              <a:t>.</a:t>
            </a:r>
          </a:p>
        </p:txBody>
      </p:sp>
      <p:sp>
        <p:nvSpPr>
          <p:cNvPr id="24585" name="Rectangle 9"/>
          <p:cNvSpPr>
            <a:spLocks/>
          </p:cNvSpPr>
          <p:nvPr/>
        </p:nvSpPr>
        <p:spPr bwMode="auto">
          <a:xfrm>
            <a:off x="4872634" y="5555617"/>
            <a:ext cx="2510303"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chemeClr val="tx1"/>
                </a:solidFill>
                <a:ea typeface="MS PGothic" panose="020B0600070205080204" pitchFamily="34" charset="-128"/>
              </a:rPr>
              <a:t>Guido wrote this code</a:t>
            </a:r>
          </a:p>
        </p:txBody>
      </p:sp>
    </p:spTree>
    <p:extLst>
      <p:ext uri="{BB962C8B-B14F-4D97-AF65-F5344CB8AC3E}">
        <p14:creationId xmlns:p14="http://schemas.microsoft.com/office/powerpoint/2010/main" val="1279541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Grp="1" noChangeArrowheads="1"/>
          </p:cNvSpPr>
          <p:nvPr>
            <p:ph type="title"/>
          </p:nvPr>
        </p:nvSpPr>
        <p:spPr>
          <a:xfrm>
            <a:off x="2174082" y="992982"/>
            <a:ext cx="4493419" cy="1293019"/>
          </a:xfrm>
        </p:spPr>
        <p:txBody>
          <a:bodyPr/>
          <a:lstStyle/>
          <a:p>
            <a:pPr algn="l" eaLnBrk="1" hangingPunct="1">
              <a:defRPr/>
            </a:pPr>
            <a:r>
              <a:rPr lang="en-US" smtClean="0">
                <a:solidFill>
                  <a:srgbClr val="FF00FF"/>
                </a:solidFill>
                <a:sym typeface="Gill Sans" charset="0"/>
              </a:rPr>
              <a:t>Type Conversions</a:t>
            </a:r>
          </a:p>
        </p:txBody>
      </p:sp>
      <p:sp>
        <p:nvSpPr>
          <p:cNvPr id="25602" name="Rectangle 2"/>
          <p:cNvSpPr>
            <a:spLocks noGrp="1" noChangeArrowheads="1"/>
          </p:cNvSpPr>
          <p:nvPr>
            <p:ph idx="1"/>
          </p:nvPr>
        </p:nvSpPr>
        <p:spPr>
          <a:xfrm>
            <a:off x="2174081" y="2321719"/>
            <a:ext cx="3893344" cy="3207544"/>
          </a:xfrm>
        </p:spPr>
        <p:txBody>
          <a:bodyPr>
            <a:normAutofit fontScale="92500" lnSpcReduction="10000"/>
          </a:bodyPr>
          <a:lstStyle/>
          <a:p>
            <a:pPr marL="421481">
              <a:buFont typeface="Gill Sans" charset="0"/>
              <a:buChar char="•"/>
              <a:defRPr/>
            </a:pPr>
            <a:r>
              <a:rPr lang="en-US" smtClean="0">
                <a:sym typeface="Gill Sans" charset="0"/>
              </a:rPr>
              <a:t>When you put an integer and floating point in an expression the integer is </a:t>
            </a:r>
            <a:r>
              <a:rPr lang="en-US" smtClean="0">
                <a:solidFill>
                  <a:srgbClr val="FF00FF"/>
                </a:solidFill>
                <a:sym typeface="Gill Sans" charset="0"/>
              </a:rPr>
              <a:t>implicitly</a:t>
            </a:r>
            <a:r>
              <a:rPr lang="en-US" smtClean="0">
                <a:sym typeface="Gill Sans" charset="0"/>
              </a:rPr>
              <a:t> converted to a float</a:t>
            </a:r>
          </a:p>
          <a:p>
            <a:pPr marL="421481">
              <a:buFont typeface="Gill Sans" charset="0"/>
              <a:buChar char="•"/>
              <a:defRPr/>
            </a:pPr>
            <a:r>
              <a:rPr lang="en-US" smtClean="0">
                <a:sym typeface="Gill Sans" charset="0"/>
              </a:rPr>
              <a:t>You can control this with the built in functions int() and float()</a:t>
            </a:r>
          </a:p>
        </p:txBody>
      </p:sp>
      <p:sp>
        <p:nvSpPr>
          <p:cNvPr id="25603" name="Rectangle 3"/>
          <p:cNvSpPr>
            <a:spLocks/>
          </p:cNvSpPr>
          <p:nvPr/>
        </p:nvSpPr>
        <p:spPr bwMode="auto">
          <a:xfrm>
            <a:off x="6974681" y="1496315"/>
            <a:ext cx="3480120" cy="4051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chemeClr val="tx1"/>
                </a:solidFill>
                <a:ea typeface="MS PGothic" panose="020B0600070205080204" pitchFamily="34" charset="-128"/>
              </a:rPr>
              <a:t>&gt;&gt;&gt;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a:t>
            </a:r>
            <a:r>
              <a:rPr lang="en-US" altLang="en-US" sz="2025">
                <a:solidFill>
                  <a:srgbClr val="FF00FF"/>
                </a:solidFill>
                <a:ea typeface="MS PGothic" panose="020B0600070205080204" pitchFamily="34" charset="-128"/>
              </a:rPr>
              <a:t>float</a:t>
            </a:r>
            <a:r>
              <a:rPr lang="en-US" altLang="en-US" sz="2025">
                <a:solidFill>
                  <a:schemeClr val="tx1"/>
                </a:solidFill>
                <a:ea typeface="MS PGothic" panose="020B0600070205080204" pitchFamily="34" charset="-128"/>
              </a:rPr>
              <a:t>(99) </a:t>
            </a:r>
            <a:r>
              <a:rPr lang="en-US" altLang="en-US" sz="2025">
                <a:solidFill>
                  <a:srgbClr val="00FFFF"/>
                </a:solidFill>
                <a:ea typeface="MS PGothic" panose="020B0600070205080204" pitchFamily="34" charset="-128"/>
              </a:rPr>
              <a:t>/</a:t>
            </a:r>
            <a:r>
              <a:rPr lang="en-US" altLang="en-US" sz="2025">
                <a:solidFill>
                  <a:schemeClr val="tx1"/>
                </a:solidFill>
                <a:ea typeface="MS PGothic" panose="020B0600070205080204" pitchFamily="34" charset="-128"/>
              </a:rPr>
              <a:t> 100</a:t>
            </a:r>
          </a:p>
          <a:p>
            <a:pPr algn="l" eaLnBrk="1" hangingPunct="1"/>
            <a:r>
              <a:rPr lang="en-US" altLang="en-US" sz="2025">
                <a:solidFill>
                  <a:schemeClr val="tx1"/>
                </a:solidFill>
                <a:ea typeface="MS PGothic" panose="020B0600070205080204" pitchFamily="34" charset="-128"/>
              </a:rPr>
              <a:t>0.99</a:t>
            </a:r>
          </a:p>
          <a:p>
            <a:pPr algn="l" eaLnBrk="1" hangingPunct="1"/>
            <a:r>
              <a:rPr lang="en-US" altLang="en-US" sz="2025">
                <a:solidFill>
                  <a:schemeClr val="tx1"/>
                </a:solidFill>
                <a:ea typeface="MS PGothic" panose="020B0600070205080204" pitchFamily="34" charset="-128"/>
              </a:rPr>
              <a:t>&gt;&gt;&gt; i = 42</a:t>
            </a:r>
          </a:p>
          <a:p>
            <a:pPr algn="l" eaLnBrk="1" hangingPunct="1"/>
            <a:r>
              <a:rPr lang="en-US" altLang="en-US" sz="2025">
                <a:solidFill>
                  <a:schemeClr val="tx1"/>
                </a:solidFill>
                <a:ea typeface="MS PGothic" panose="020B0600070205080204" pitchFamily="34" charset="-128"/>
              </a:rPr>
              <a:t>&gt;&gt;&gt; </a:t>
            </a:r>
            <a:r>
              <a:rPr lang="en-US" altLang="en-US" sz="2025">
                <a:solidFill>
                  <a:srgbClr val="FF00FF"/>
                </a:solidFill>
                <a:ea typeface="MS PGothic" panose="020B0600070205080204" pitchFamily="34" charset="-128"/>
              </a:rPr>
              <a:t>type</a:t>
            </a:r>
            <a:r>
              <a:rPr lang="en-US" altLang="en-US" sz="2025">
                <a:solidFill>
                  <a:schemeClr val="tx1"/>
                </a:solidFill>
                <a:ea typeface="MS PGothic" panose="020B0600070205080204" pitchFamily="34" charset="-128"/>
              </a:rPr>
              <a:t>(i)</a:t>
            </a:r>
          </a:p>
          <a:p>
            <a:pPr algn="l" eaLnBrk="1" hangingPunct="1"/>
            <a:r>
              <a:rPr lang="en-US" altLang="en-US" sz="2025">
                <a:solidFill>
                  <a:schemeClr val="tx1"/>
                </a:solidFill>
                <a:ea typeface="MS PGothic" panose="020B0600070205080204" pitchFamily="34" charset="-128"/>
              </a:rPr>
              <a:t>&lt;type 'int'&gt;</a:t>
            </a:r>
          </a:p>
          <a:p>
            <a:pPr algn="l" eaLnBrk="1" hangingPunct="1"/>
            <a:r>
              <a:rPr lang="en-US" altLang="en-US" sz="2025">
                <a:solidFill>
                  <a:schemeClr val="tx1"/>
                </a:solidFill>
                <a:ea typeface="MS PGothic" panose="020B0600070205080204" pitchFamily="34" charset="-128"/>
              </a:rPr>
              <a:t>&gt;&gt;&gt; f = </a:t>
            </a:r>
            <a:r>
              <a:rPr lang="en-US" altLang="en-US" sz="2025">
                <a:solidFill>
                  <a:srgbClr val="FF00FF"/>
                </a:solidFill>
                <a:ea typeface="MS PGothic" panose="020B0600070205080204" pitchFamily="34" charset="-128"/>
              </a:rPr>
              <a:t>float</a:t>
            </a:r>
            <a:r>
              <a:rPr lang="en-US" altLang="en-US" sz="2025">
                <a:solidFill>
                  <a:schemeClr val="tx1"/>
                </a:solidFill>
                <a:ea typeface="MS PGothic" panose="020B0600070205080204" pitchFamily="34" charset="-128"/>
              </a:rPr>
              <a:t>(i)</a:t>
            </a:r>
          </a:p>
          <a:p>
            <a:pPr algn="l" eaLnBrk="1" hangingPunct="1"/>
            <a:r>
              <a:rPr lang="en-US" altLang="en-US" sz="2025">
                <a:solidFill>
                  <a:schemeClr val="tx1"/>
                </a:solidFill>
                <a:ea typeface="MS PGothic" panose="020B0600070205080204" pitchFamily="34" charset="-128"/>
              </a:rPr>
              <a:t>&gt;&gt;&gt;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f</a:t>
            </a:r>
          </a:p>
          <a:p>
            <a:pPr algn="l" eaLnBrk="1" hangingPunct="1"/>
            <a:r>
              <a:rPr lang="en-US" altLang="en-US" sz="2025">
                <a:solidFill>
                  <a:schemeClr val="tx1"/>
                </a:solidFill>
                <a:ea typeface="MS PGothic" panose="020B0600070205080204" pitchFamily="34" charset="-128"/>
              </a:rPr>
              <a:t>42.0</a:t>
            </a:r>
          </a:p>
          <a:p>
            <a:pPr algn="l" eaLnBrk="1" hangingPunct="1"/>
            <a:r>
              <a:rPr lang="en-US" altLang="en-US" sz="2025">
                <a:solidFill>
                  <a:schemeClr val="tx1"/>
                </a:solidFill>
                <a:ea typeface="MS PGothic" panose="020B0600070205080204" pitchFamily="34" charset="-128"/>
              </a:rPr>
              <a:t>&gt;&gt;&gt; </a:t>
            </a:r>
            <a:r>
              <a:rPr lang="en-US" altLang="en-US" sz="2025">
                <a:solidFill>
                  <a:srgbClr val="FF00FF"/>
                </a:solidFill>
                <a:ea typeface="MS PGothic" panose="020B0600070205080204" pitchFamily="34" charset="-128"/>
              </a:rPr>
              <a:t>type</a:t>
            </a:r>
            <a:r>
              <a:rPr lang="en-US" altLang="en-US" sz="2025">
                <a:solidFill>
                  <a:schemeClr val="tx1"/>
                </a:solidFill>
                <a:ea typeface="MS PGothic" panose="020B0600070205080204" pitchFamily="34" charset="-128"/>
              </a:rPr>
              <a:t>(f)</a:t>
            </a:r>
          </a:p>
          <a:p>
            <a:pPr algn="l" eaLnBrk="1" hangingPunct="1"/>
            <a:r>
              <a:rPr lang="en-US" altLang="en-US" sz="2025">
                <a:solidFill>
                  <a:schemeClr val="tx1"/>
                </a:solidFill>
                <a:ea typeface="MS PGothic" panose="020B0600070205080204" pitchFamily="34" charset="-128"/>
              </a:rPr>
              <a:t>&lt;type 'float'&gt;</a:t>
            </a:r>
          </a:p>
          <a:p>
            <a:pPr algn="l" eaLnBrk="1" hangingPunct="1"/>
            <a:r>
              <a:rPr lang="en-US" altLang="en-US" sz="2025">
                <a:solidFill>
                  <a:schemeClr val="tx1"/>
                </a:solidFill>
                <a:ea typeface="MS PGothic" panose="020B0600070205080204" pitchFamily="34" charset="-128"/>
              </a:rPr>
              <a:t>&gt;&gt;&gt;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1 </a:t>
            </a:r>
            <a:r>
              <a:rPr lang="en-US" altLang="en-US" sz="2025">
                <a:solidFill>
                  <a:srgbClr val="00FFFF"/>
                </a:solidFill>
                <a:ea typeface="MS PGothic" panose="020B0600070205080204" pitchFamily="34" charset="-128"/>
              </a:rPr>
              <a:t>+</a:t>
            </a:r>
            <a:r>
              <a:rPr lang="en-US" altLang="en-US" sz="2025">
                <a:solidFill>
                  <a:schemeClr val="tx1"/>
                </a:solidFill>
                <a:ea typeface="MS PGothic" panose="020B0600070205080204" pitchFamily="34" charset="-128"/>
              </a:rPr>
              <a:t> 2 </a:t>
            </a:r>
            <a:r>
              <a:rPr lang="en-US" altLang="en-US" sz="2025">
                <a:solidFill>
                  <a:srgbClr val="00FFFF"/>
                </a:solidFill>
                <a:ea typeface="MS PGothic" panose="020B0600070205080204" pitchFamily="34" charset="-128"/>
              </a:rPr>
              <a:t>*</a:t>
            </a:r>
            <a:r>
              <a:rPr lang="en-US" altLang="en-US" sz="2025">
                <a:solidFill>
                  <a:schemeClr val="tx1"/>
                </a:solidFill>
                <a:ea typeface="MS PGothic" panose="020B0600070205080204" pitchFamily="34" charset="-128"/>
              </a:rPr>
              <a:t> </a:t>
            </a:r>
            <a:r>
              <a:rPr lang="en-US" altLang="en-US" sz="2025">
                <a:solidFill>
                  <a:srgbClr val="FF00FF"/>
                </a:solidFill>
                <a:ea typeface="MS PGothic" panose="020B0600070205080204" pitchFamily="34" charset="-128"/>
              </a:rPr>
              <a:t>float</a:t>
            </a:r>
            <a:r>
              <a:rPr lang="en-US" altLang="en-US" sz="2025">
                <a:solidFill>
                  <a:schemeClr val="tx1"/>
                </a:solidFill>
                <a:ea typeface="MS PGothic" panose="020B0600070205080204" pitchFamily="34" charset="-128"/>
              </a:rPr>
              <a:t>(3) </a:t>
            </a:r>
            <a:r>
              <a:rPr lang="en-US" altLang="en-US" sz="2025">
                <a:solidFill>
                  <a:srgbClr val="00FFFF"/>
                </a:solidFill>
                <a:ea typeface="MS PGothic" panose="020B0600070205080204" pitchFamily="34" charset="-128"/>
              </a:rPr>
              <a:t>/</a:t>
            </a:r>
            <a:r>
              <a:rPr lang="en-US" altLang="en-US" sz="2025">
                <a:solidFill>
                  <a:schemeClr val="tx1"/>
                </a:solidFill>
                <a:ea typeface="MS PGothic" panose="020B0600070205080204" pitchFamily="34" charset="-128"/>
              </a:rPr>
              <a:t> 4 </a:t>
            </a:r>
            <a:r>
              <a:rPr lang="en-US" altLang="en-US" sz="2025">
                <a:solidFill>
                  <a:srgbClr val="00FFFF"/>
                </a:solidFill>
                <a:ea typeface="MS PGothic" panose="020B0600070205080204" pitchFamily="34" charset="-128"/>
              </a:rPr>
              <a:t>-</a:t>
            </a:r>
            <a:r>
              <a:rPr lang="en-US" altLang="en-US" sz="2025">
                <a:solidFill>
                  <a:schemeClr val="tx1"/>
                </a:solidFill>
                <a:ea typeface="MS PGothic" panose="020B0600070205080204" pitchFamily="34" charset="-128"/>
              </a:rPr>
              <a:t> 5</a:t>
            </a:r>
          </a:p>
          <a:p>
            <a:pPr algn="l" eaLnBrk="1" hangingPunct="1"/>
            <a:r>
              <a:rPr lang="en-US" altLang="en-US" sz="2025">
                <a:solidFill>
                  <a:schemeClr val="tx1"/>
                </a:solidFill>
                <a:ea typeface="MS PGothic" panose="020B0600070205080204" pitchFamily="34" charset="-128"/>
              </a:rPr>
              <a:t>-2.5</a:t>
            </a:r>
          </a:p>
          <a:p>
            <a:pPr algn="l" eaLnBrk="1" hangingPunct="1"/>
            <a:r>
              <a:rPr lang="en-US" altLang="en-US" sz="2025">
                <a:solidFill>
                  <a:schemeClr val="tx1"/>
                </a:solidFill>
                <a:ea typeface="MS PGothic" panose="020B0600070205080204" pitchFamily="34" charset="-128"/>
              </a:rPr>
              <a:t>&gt;&gt;&gt; </a:t>
            </a:r>
          </a:p>
        </p:txBody>
      </p:sp>
    </p:spTree>
    <p:extLst>
      <p:ext uri="{BB962C8B-B14F-4D97-AF65-F5344CB8AC3E}">
        <p14:creationId xmlns:p14="http://schemas.microsoft.com/office/powerpoint/2010/main" val="34774169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p:cNvSpPr>
            <a:spLocks noGrp="1" noChangeArrowheads="1"/>
          </p:cNvSpPr>
          <p:nvPr>
            <p:ph type="title"/>
          </p:nvPr>
        </p:nvSpPr>
        <p:spPr>
          <a:xfrm>
            <a:off x="2174082" y="992982"/>
            <a:ext cx="3393281" cy="1293019"/>
          </a:xfrm>
        </p:spPr>
        <p:txBody>
          <a:bodyPr>
            <a:normAutofit fontScale="90000"/>
          </a:bodyPr>
          <a:lstStyle/>
          <a:p>
            <a:pPr eaLnBrk="1" hangingPunct="1">
              <a:defRPr/>
            </a:pPr>
            <a:r>
              <a:rPr lang="en-US" smtClean="0">
                <a:solidFill>
                  <a:srgbClr val="FFFF00"/>
                </a:solidFill>
                <a:sym typeface="Gill Sans" charset="0"/>
              </a:rPr>
              <a:t>String Conversions</a:t>
            </a:r>
          </a:p>
        </p:txBody>
      </p:sp>
      <p:sp>
        <p:nvSpPr>
          <p:cNvPr id="26626" name="Rectangle 2"/>
          <p:cNvSpPr>
            <a:spLocks noGrp="1" noChangeArrowheads="1"/>
          </p:cNvSpPr>
          <p:nvPr>
            <p:ph idx="1"/>
          </p:nvPr>
        </p:nvSpPr>
        <p:spPr>
          <a:xfrm>
            <a:off x="2174082" y="2321719"/>
            <a:ext cx="3464719" cy="3207544"/>
          </a:xfrm>
        </p:spPr>
        <p:txBody>
          <a:bodyPr>
            <a:normAutofit lnSpcReduction="10000"/>
          </a:bodyPr>
          <a:lstStyle/>
          <a:p>
            <a:pPr marL="421481">
              <a:buFont typeface="Gill Sans" charset="0"/>
              <a:buChar char="•"/>
              <a:defRPr/>
            </a:pPr>
            <a:r>
              <a:rPr lang="en-US" smtClean="0">
                <a:sym typeface="Gill Sans" charset="0"/>
              </a:rPr>
              <a:t>You can also use </a:t>
            </a:r>
            <a:r>
              <a:rPr lang="en-US" smtClean="0">
                <a:solidFill>
                  <a:srgbClr val="FFFF00"/>
                </a:solidFill>
                <a:sym typeface="Gill Sans" charset="0"/>
              </a:rPr>
              <a:t>int()</a:t>
            </a:r>
            <a:r>
              <a:rPr lang="en-US" smtClean="0">
                <a:sym typeface="Gill Sans" charset="0"/>
              </a:rPr>
              <a:t> and </a:t>
            </a:r>
            <a:r>
              <a:rPr lang="en-US" smtClean="0">
                <a:solidFill>
                  <a:srgbClr val="FFFF00"/>
                </a:solidFill>
                <a:sym typeface="Gill Sans" charset="0"/>
              </a:rPr>
              <a:t>float()</a:t>
            </a:r>
            <a:r>
              <a:rPr lang="en-US" smtClean="0">
                <a:sym typeface="Gill Sans" charset="0"/>
              </a:rPr>
              <a:t> to convert between strings and integers</a:t>
            </a:r>
          </a:p>
          <a:p>
            <a:pPr marL="421481">
              <a:buFont typeface="Gill Sans" charset="0"/>
              <a:buChar char="•"/>
              <a:defRPr/>
            </a:pPr>
            <a:r>
              <a:rPr lang="en-US" smtClean="0">
                <a:sym typeface="Gill Sans" charset="0"/>
              </a:rPr>
              <a:t>You will get an </a:t>
            </a:r>
            <a:r>
              <a:rPr lang="en-US" smtClean="0">
                <a:solidFill>
                  <a:srgbClr val="FF0000"/>
                </a:solidFill>
                <a:sym typeface="Gill Sans" charset="0"/>
              </a:rPr>
              <a:t>error</a:t>
            </a:r>
            <a:r>
              <a:rPr lang="en-US" smtClean="0">
                <a:sym typeface="Gill Sans" charset="0"/>
              </a:rPr>
              <a:t> if the string does not contain numeric characters</a:t>
            </a:r>
          </a:p>
        </p:txBody>
      </p:sp>
      <p:sp>
        <p:nvSpPr>
          <p:cNvPr id="26627" name="Rectangle 3"/>
          <p:cNvSpPr>
            <a:spLocks/>
          </p:cNvSpPr>
          <p:nvPr/>
        </p:nvSpPr>
        <p:spPr bwMode="auto">
          <a:xfrm>
            <a:off x="6288881" y="1268017"/>
            <a:ext cx="4129088" cy="4307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1688">
                <a:solidFill>
                  <a:schemeClr val="tx1"/>
                </a:solidFill>
                <a:ea typeface="MS PGothic" panose="020B0600070205080204" pitchFamily="34" charset="-128"/>
              </a:rPr>
              <a:t>&gt;&gt;&gt; </a:t>
            </a:r>
            <a:r>
              <a:rPr lang="en-US" altLang="en-US" sz="1688">
                <a:solidFill>
                  <a:srgbClr val="00FF00"/>
                </a:solidFill>
                <a:ea typeface="MS PGothic" panose="020B0600070205080204" pitchFamily="34" charset="-128"/>
              </a:rPr>
              <a:t>sval</a:t>
            </a:r>
            <a:r>
              <a:rPr lang="en-US" altLang="en-US" sz="1688">
                <a:solidFill>
                  <a:schemeClr val="tx1"/>
                </a:solidFill>
                <a:ea typeface="MS PGothic" panose="020B0600070205080204" pitchFamily="34" charset="-128"/>
              </a:rPr>
              <a:t> = '123'</a:t>
            </a:r>
          </a:p>
          <a:p>
            <a:pPr algn="l" eaLnBrk="1" hangingPunct="1"/>
            <a:r>
              <a:rPr lang="en-US" altLang="en-US" sz="1688">
                <a:solidFill>
                  <a:schemeClr val="tx1"/>
                </a:solidFill>
                <a:ea typeface="MS PGothic" panose="020B0600070205080204" pitchFamily="34" charset="-128"/>
              </a:rPr>
              <a:t>&gt;&gt;&gt; </a:t>
            </a:r>
            <a:r>
              <a:rPr lang="en-US" altLang="en-US" sz="1688">
                <a:solidFill>
                  <a:srgbClr val="FF00FF"/>
                </a:solidFill>
                <a:ea typeface="MS PGothic" panose="020B0600070205080204" pitchFamily="34" charset="-128"/>
              </a:rPr>
              <a:t>type</a:t>
            </a:r>
            <a:r>
              <a:rPr lang="en-US" altLang="en-US" sz="1688">
                <a:solidFill>
                  <a:schemeClr val="tx1"/>
                </a:solidFill>
                <a:ea typeface="MS PGothic" panose="020B0600070205080204" pitchFamily="34" charset="-128"/>
              </a:rPr>
              <a:t>(</a:t>
            </a:r>
            <a:r>
              <a:rPr lang="en-US" altLang="en-US" sz="1688">
                <a:solidFill>
                  <a:srgbClr val="00FF00"/>
                </a:solidFill>
                <a:ea typeface="MS PGothic" panose="020B0600070205080204" pitchFamily="34" charset="-128"/>
              </a:rPr>
              <a:t>sval</a:t>
            </a:r>
            <a:r>
              <a:rPr lang="en-US" altLang="en-US" sz="1688">
                <a:solidFill>
                  <a:schemeClr val="tx1"/>
                </a:solidFill>
                <a:ea typeface="MS PGothic" panose="020B0600070205080204" pitchFamily="34" charset="-128"/>
              </a:rPr>
              <a:t>)</a:t>
            </a:r>
          </a:p>
          <a:p>
            <a:pPr algn="l" eaLnBrk="1" hangingPunct="1"/>
            <a:r>
              <a:rPr lang="en-US" altLang="en-US" sz="1688">
                <a:solidFill>
                  <a:schemeClr val="tx1"/>
                </a:solidFill>
                <a:ea typeface="MS PGothic" panose="020B0600070205080204" pitchFamily="34" charset="-128"/>
              </a:rPr>
              <a:t>&lt;type 'str'&gt;</a:t>
            </a:r>
          </a:p>
          <a:p>
            <a:pPr algn="l" eaLnBrk="1" hangingPunct="1"/>
            <a:r>
              <a:rPr lang="en-US" altLang="en-US" sz="1688">
                <a:solidFill>
                  <a:schemeClr val="tx1"/>
                </a:solidFill>
                <a:ea typeface="MS PGothic" panose="020B0600070205080204" pitchFamily="34" charset="-128"/>
              </a:rPr>
              <a:t>&gt;&gt;&gt; </a:t>
            </a:r>
            <a:r>
              <a:rPr lang="en-US" altLang="en-US" sz="1688">
                <a:solidFill>
                  <a:srgbClr val="FFFF00"/>
                </a:solidFill>
                <a:ea typeface="MS PGothic" panose="020B0600070205080204" pitchFamily="34" charset="-128"/>
              </a:rPr>
              <a:t>print</a:t>
            </a:r>
            <a:r>
              <a:rPr lang="en-US" altLang="en-US" sz="1688">
                <a:solidFill>
                  <a:schemeClr val="tx1"/>
                </a:solidFill>
                <a:ea typeface="MS PGothic" panose="020B0600070205080204" pitchFamily="34" charset="-128"/>
              </a:rPr>
              <a:t> </a:t>
            </a:r>
            <a:r>
              <a:rPr lang="en-US" altLang="en-US" sz="1688">
                <a:solidFill>
                  <a:srgbClr val="00FF00"/>
                </a:solidFill>
                <a:ea typeface="MS PGothic" panose="020B0600070205080204" pitchFamily="34" charset="-128"/>
              </a:rPr>
              <a:t>sval</a:t>
            </a:r>
            <a:r>
              <a:rPr lang="en-US" altLang="en-US" sz="1688">
                <a:solidFill>
                  <a:schemeClr val="tx1"/>
                </a:solidFill>
                <a:ea typeface="MS PGothic" panose="020B0600070205080204" pitchFamily="34" charset="-128"/>
              </a:rPr>
              <a:t> </a:t>
            </a:r>
            <a:r>
              <a:rPr lang="en-US" altLang="en-US" sz="1688">
                <a:solidFill>
                  <a:srgbClr val="00FFFF"/>
                </a:solidFill>
                <a:ea typeface="MS PGothic" panose="020B0600070205080204" pitchFamily="34" charset="-128"/>
              </a:rPr>
              <a:t>+</a:t>
            </a:r>
            <a:r>
              <a:rPr lang="en-US" altLang="en-US" sz="1688">
                <a:solidFill>
                  <a:schemeClr val="tx1"/>
                </a:solidFill>
                <a:ea typeface="MS PGothic" panose="020B0600070205080204" pitchFamily="34" charset="-128"/>
              </a:rPr>
              <a:t> 1</a:t>
            </a:r>
          </a:p>
          <a:p>
            <a:pPr algn="l" eaLnBrk="1" hangingPunct="1"/>
            <a:r>
              <a:rPr lang="en-US" altLang="en-US" sz="1688">
                <a:solidFill>
                  <a:srgbClr val="FF0000"/>
                </a:solidFill>
                <a:ea typeface="MS PGothic" panose="020B0600070205080204" pitchFamily="34" charset="-128"/>
              </a:rPr>
              <a:t>Traceback (most recent call last):</a:t>
            </a:r>
          </a:p>
          <a:p>
            <a:pPr algn="l" eaLnBrk="1" hangingPunct="1"/>
            <a:r>
              <a:rPr lang="en-US" altLang="en-US" sz="1688">
                <a:solidFill>
                  <a:srgbClr val="FF0000"/>
                </a:solidFill>
                <a:ea typeface="MS PGothic" panose="020B0600070205080204" pitchFamily="34" charset="-128"/>
              </a:rPr>
              <a:t>  File "&lt;stdin&gt;", line 1, in &lt;module&gt;</a:t>
            </a:r>
          </a:p>
          <a:p>
            <a:pPr algn="l" eaLnBrk="1" hangingPunct="1"/>
            <a:r>
              <a:rPr lang="en-US" altLang="en-US" sz="1688">
                <a:solidFill>
                  <a:srgbClr val="FF0000"/>
                </a:solidFill>
                <a:ea typeface="MS PGothic" panose="020B0600070205080204" pitchFamily="34" charset="-128"/>
              </a:rPr>
              <a:t>TypeError: cannot concatenate 'str' and 'int'</a:t>
            </a:r>
            <a:endParaRPr lang="en-US" altLang="en-US" sz="1688">
              <a:solidFill>
                <a:schemeClr val="tx1"/>
              </a:solidFill>
              <a:ea typeface="MS PGothic" panose="020B0600070205080204" pitchFamily="34" charset="-128"/>
            </a:endParaRPr>
          </a:p>
          <a:p>
            <a:pPr algn="l" eaLnBrk="1" hangingPunct="1"/>
            <a:r>
              <a:rPr lang="en-US" altLang="en-US" sz="1688">
                <a:solidFill>
                  <a:schemeClr val="tx1"/>
                </a:solidFill>
                <a:ea typeface="MS PGothic" panose="020B0600070205080204" pitchFamily="34" charset="-128"/>
              </a:rPr>
              <a:t>&gt;&gt;&gt; </a:t>
            </a:r>
            <a:r>
              <a:rPr lang="en-US" altLang="en-US" sz="1688">
                <a:solidFill>
                  <a:srgbClr val="00FF00"/>
                </a:solidFill>
                <a:ea typeface="MS PGothic" panose="020B0600070205080204" pitchFamily="34" charset="-128"/>
              </a:rPr>
              <a:t>ival</a:t>
            </a:r>
            <a:r>
              <a:rPr lang="en-US" altLang="en-US" sz="1688">
                <a:solidFill>
                  <a:schemeClr val="tx1"/>
                </a:solidFill>
                <a:ea typeface="MS PGothic" panose="020B0600070205080204" pitchFamily="34" charset="-128"/>
              </a:rPr>
              <a:t> = </a:t>
            </a:r>
            <a:r>
              <a:rPr lang="en-US" altLang="en-US" sz="1688">
                <a:solidFill>
                  <a:srgbClr val="FF00FF"/>
                </a:solidFill>
                <a:ea typeface="MS PGothic" panose="020B0600070205080204" pitchFamily="34" charset="-128"/>
              </a:rPr>
              <a:t>int</a:t>
            </a:r>
            <a:r>
              <a:rPr lang="en-US" altLang="en-US" sz="1688">
                <a:solidFill>
                  <a:schemeClr val="tx1"/>
                </a:solidFill>
                <a:ea typeface="MS PGothic" panose="020B0600070205080204" pitchFamily="34" charset="-128"/>
              </a:rPr>
              <a:t>(</a:t>
            </a:r>
            <a:r>
              <a:rPr lang="en-US" altLang="en-US" sz="1688">
                <a:solidFill>
                  <a:srgbClr val="00FF00"/>
                </a:solidFill>
                <a:ea typeface="MS PGothic" panose="020B0600070205080204" pitchFamily="34" charset="-128"/>
              </a:rPr>
              <a:t>sval</a:t>
            </a:r>
            <a:r>
              <a:rPr lang="en-US" altLang="en-US" sz="1688">
                <a:solidFill>
                  <a:schemeClr val="tx1"/>
                </a:solidFill>
                <a:ea typeface="MS PGothic" panose="020B0600070205080204" pitchFamily="34" charset="-128"/>
              </a:rPr>
              <a:t>)</a:t>
            </a:r>
          </a:p>
          <a:p>
            <a:pPr algn="l" eaLnBrk="1" hangingPunct="1"/>
            <a:r>
              <a:rPr lang="en-US" altLang="en-US" sz="1688">
                <a:solidFill>
                  <a:schemeClr val="tx1"/>
                </a:solidFill>
                <a:ea typeface="MS PGothic" panose="020B0600070205080204" pitchFamily="34" charset="-128"/>
              </a:rPr>
              <a:t>&gt;&gt;&gt; </a:t>
            </a:r>
            <a:r>
              <a:rPr lang="en-US" altLang="en-US" sz="1688">
                <a:solidFill>
                  <a:srgbClr val="FF00FF"/>
                </a:solidFill>
                <a:ea typeface="MS PGothic" panose="020B0600070205080204" pitchFamily="34" charset="-128"/>
              </a:rPr>
              <a:t>type</a:t>
            </a:r>
            <a:r>
              <a:rPr lang="en-US" altLang="en-US" sz="1688">
                <a:solidFill>
                  <a:schemeClr val="tx1"/>
                </a:solidFill>
                <a:ea typeface="MS PGothic" panose="020B0600070205080204" pitchFamily="34" charset="-128"/>
              </a:rPr>
              <a:t>(</a:t>
            </a:r>
            <a:r>
              <a:rPr lang="en-US" altLang="en-US" sz="1688">
                <a:solidFill>
                  <a:srgbClr val="00FF00"/>
                </a:solidFill>
                <a:ea typeface="MS PGothic" panose="020B0600070205080204" pitchFamily="34" charset="-128"/>
              </a:rPr>
              <a:t>ival</a:t>
            </a:r>
            <a:r>
              <a:rPr lang="en-US" altLang="en-US" sz="1688">
                <a:solidFill>
                  <a:schemeClr val="tx1"/>
                </a:solidFill>
                <a:ea typeface="MS PGothic" panose="020B0600070205080204" pitchFamily="34" charset="-128"/>
              </a:rPr>
              <a:t>)</a:t>
            </a:r>
          </a:p>
          <a:p>
            <a:pPr algn="l" eaLnBrk="1" hangingPunct="1"/>
            <a:r>
              <a:rPr lang="en-US" altLang="en-US" sz="1688">
                <a:solidFill>
                  <a:schemeClr val="tx1"/>
                </a:solidFill>
                <a:ea typeface="MS PGothic" panose="020B0600070205080204" pitchFamily="34" charset="-128"/>
              </a:rPr>
              <a:t>&lt;type 'int'&gt;</a:t>
            </a:r>
          </a:p>
          <a:p>
            <a:pPr algn="l" eaLnBrk="1" hangingPunct="1"/>
            <a:r>
              <a:rPr lang="en-US" altLang="en-US" sz="1688">
                <a:solidFill>
                  <a:schemeClr val="tx1"/>
                </a:solidFill>
                <a:ea typeface="MS PGothic" panose="020B0600070205080204" pitchFamily="34" charset="-128"/>
              </a:rPr>
              <a:t>&gt;&gt;&gt; </a:t>
            </a:r>
            <a:r>
              <a:rPr lang="en-US" altLang="en-US" sz="1688">
                <a:solidFill>
                  <a:srgbClr val="FFFF00"/>
                </a:solidFill>
                <a:ea typeface="MS PGothic" panose="020B0600070205080204" pitchFamily="34" charset="-128"/>
              </a:rPr>
              <a:t>print</a:t>
            </a:r>
            <a:r>
              <a:rPr lang="en-US" altLang="en-US" sz="1688">
                <a:solidFill>
                  <a:schemeClr val="tx1"/>
                </a:solidFill>
                <a:ea typeface="MS PGothic" panose="020B0600070205080204" pitchFamily="34" charset="-128"/>
              </a:rPr>
              <a:t> </a:t>
            </a:r>
            <a:r>
              <a:rPr lang="en-US" altLang="en-US" sz="1688">
                <a:solidFill>
                  <a:srgbClr val="00FF00"/>
                </a:solidFill>
                <a:ea typeface="MS PGothic" panose="020B0600070205080204" pitchFamily="34" charset="-128"/>
              </a:rPr>
              <a:t>ival</a:t>
            </a:r>
            <a:r>
              <a:rPr lang="en-US" altLang="en-US" sz="1688">
                <a:solidFill>
                  <a:schemeClr val="tx1"/>
                </a:solidFill>
                <a:ea typeface="MS PGothic" panose="020B0600070205080204" pitchFamily="34" charset="-128"/>
              </a:rPr>
              <a:t> + 1</a:t>
            </a:r>
          </a:p>
          <a:p>
            <a:pPr algn="l" eaLnBrk="1" hangingPunct="1"/>
            <a:r>
              <a:rPr lang="en-US" altLang="en-US" sz="1688">
                <a:solidFill>
                  <a:schemeClr val="tx1"/>
                </a:solidFill>
                <a:ea typeface="MS PGothic" panose="020B0600070205080204" pitchFamily="34" charset="-128"/>
              </a:rPr>
              <a:t>124</a:t>
            </a:r>
          </a:p>
          <a:p>
            <a:pPr algn="l" eaLnBrk="1" hangingPunct="1"/>
            <a:r>
              <a:rPr lang="en-US" altLang="en-US" sz="1688">
                <a:solidFill>
                  <a:schemeClr val="tx1"/>
                </a:solidFill>
                <a:ea typeface="MS PGothic" panose="020B0600070205080204" pitchFamily="34" charset="-128"/>
              </a:rPr>
              <a:t>&gt;&gt;&gt; </a:t>
            </a:r>
            <a:r>
              <a:rPr lang="en-US" altLang="en-US" sz="1688">
                <a:solidFill>
                  <a:srgbClr val="00FF00"/>
                </a:solidFill>
                <a:ea typeface="MS PGothic" panose="020B0600070205080204" pitchFamily="34" charset="-128"/>
              </a:rPr>
              <a:t>nsv</a:t>
            </a:r>
            <a:r>
              <a:rPr lang="en-US" altLang="en-US" sz="1688">
                <a:solidFill>
                  <a:schemeClr val="tx1"/>
                </a:solidFill>
                <a:ea typeface="MS PGothic" panose="020B0600070205080204" pitchFamily="34" charset="-128"/>
              </a:rPr>
              <a:t> = 'hello bob'</a:t>
            </a:r>
          </a:p>
          <a:p>
            <a:pPr algn="l" eaLnBrk="1" hangingPunct="1"/>
            <a:r>
              <a:rPr lang="en-US" altLang="en-US" sz="1688">
                <a:solidFill>
                  <a:schemeClr val="tx1"/>
                </a:solidFill>
                <a:ea typeface="MS PGothic" panose="020B0600070205080204" pitchFamily="34" charset="-128"/>
              </a:rPr>
              <a:t>&gt;&gt;&gt; </a:t>
            </a:r>
            <a:r>
              <a:rPr lang="en-US" altLang="en-US" sz="1688">
                <a:solidFill>
                  <a:srgbClr val="00FF00"/>
                </a:solidFill>
                <a:ea typeface="MS PGothic" panose="020B0600070205080204" pitchFamily="34" charset="-128"/>
              </a:rPr>
              <a:t>niv</a:t>
            </a:r>
            <a:r>
              <a:rPr lang="en-US" altLang="en-US" sz="1688">
                <a:solidFill>
                  <a:schemeClr val="tx1"/>
                </a:solidFill>
                <a:ea typeface="MS PGothic" panose="020B0600070205080204" pitchFamily="34" charset="-128"/>
              </a:rPr>
              <a:t> = </a:t>
            </a:r>
            <a:r>
              <a:rPr lang="en-US" altLang="en-US" sz="1688">
                <a:solidFill>
                  <a:srgbClr val="FF00FF"/>
                </a:solidFill>
                <a:ea typeface="MS PGothic" panose="020B0600070205080204" pitchFamily="34" charset="-128"/>
              </a:rPr>
              <a:t>int</a:t>
            </a:r>
            <a:r>
              <a:rPr lang="en-US" altLang="en-US" sz="1688">
                <a:solidFill>
                  <a:schemeClr val="tx1"/>
                </a:solidFill>
                <a:ea typeface="MS PGothic" panose="020B0600070205080204" pitchFamily="34" charset="-128"/>
              </a:rPr>
              <a:t>(</a:t>
            </a:r>
            <a:r>
              <a:rPr lang="en-US" altLang="en-US" sz="1688">
                <a:solidFill>
                  <a:srgbClr val="00FF00"/>
                </a:solidFill>
                <a:ea typeface="MS PGothic" panose="020B0600070205080204" pitchFamily="34" charset="-128"/>
              </a:rPr>
              <a:t>nsv</a:t>
            </a:r>
            <a:r>
              <a:rPr lang="en-US" altLang="en-US" sz="1688">
                <a:solidFill>
                  <a:schemeClr val="tx1"/>
                </a:solidFill>
                <a:ea typeface="MS PGothic" panose="020B0600070205080204" pitchFamily="34" charset="-128"/>
              </a:rPr>
              <a:t>)</a:t>
            </a:r>
          </a:p>
          <a:p>
            <a:pPr algn="l" eaLnBrk="1" hangingPunct="1"/>
            <a:r>
              <a:rPr lang="en-US" altLang="en-US" sz="1688">
                <a:solidFill>
                  <a:srgbClr val="FF0000"/>
                </a:solidFill>
                <a:ea typeface="MS PGothic" panose="020B0600070205080204" pitchFamily="34" charset="-128"/>
              </a:rPr>
              <a:t>Traceback (most recent call last):</a:t>
            </a:r>
          </a:p>
          <a:p>
            <a:pPr algn="l" eaLnBrk="1" hangingPunct="1"/>
            <a:r>
              <a:rPr lang="en-US" altLang="en-US" sz="1688">
                <a:solidFill>
                  <a:srgbClr val="FF0000"/>
                </a:solidFill>
                <a:ea typeface="MS PGothic" panose="020B0600070205080204" pitchFamily="34" charset="-128"/>
              </a:rPr>
              <a:t>  File "&lt;stdin&gt;", line 1, in &lt;module&gt;</a:t>
            </a:r>
          </a:p>
          <a:p>
            <a:pPr algn="l" eaLnBrk="1" hangingPunct="1"/>
            <a:r>
              <a:rPr lang="en-US" altLang="en-US" sz="1688">
                <a:solidFill>
                  <a:srgbClr val="FF0000"/>
                </a:solidFill>
                <a:ea typeface="MS PGothic" panose="020B0600070205080204" pitchFamily="34" charset="-128"/>
              </a:rPr>
              <a:t>ValueError: invalid literal for int() </a:t>
            </a:r>
          </a:p>
        </p:txBody>
      </p:sp>
    </p:spTree>
    <p:extLst>
      <p:ext uri="{BB962C8B-B14F-4D97-AF65-F5344CB8AC3E}">
        <p14:creationId xmlns:p14="http://schemas.microsoft.com/office/powerpoint/2010/main" val="32703342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Grp="1" noChangeArrowheads="1"/>
          </p:cNvSpPr>
          <p:nvPr>
            <p:ph type="title"/>
          </p:nvPr>
        </p:nvSpPr>
        <p:spPr/>
        <p:txBody>
          <a:bodyPr/>
          <a:lstStyle/>
          <a:p>
            <a:pPr eaLnBrk="1" hangingPunct="1">
              <a:defRPr/>
            </a:pPr>
            <a:r>
              <a:rPr lang="en-US" smtClean="0">
                <a:solidFill>
                  <a:srgbClr val="FF00FF"/>
                </a:solidFill>
                <a:sym typeface="Gill Sans" charset="0"/>
              </a:rPr>
              <a:t>Building our Own Functions</a:t>
            </a:r>
          </a:p>
        </p:txBody>
      </p:sp>
      <p:sp>
        <p:nvSpPr>
          <p:cNvPr id="27650" name="Rectangle 2"/>
          <p:cNvSpPr>
            <a:spLocks noGrp="1" noChangeArrowheads="1"/>
          </p:cNvSpPr>
          <p:nvPr>
            <p:ph idx="1"/>
          </p:nvPr>
        </p:nvSpPr>
        <p:spPr>
          <a:xfrm>
            <a:off x="2174081" y="2321720"/>
            <a:ext cx="7836694" cy="1964531"/>
          </a:xfrm>
        </p:spPr>
        <p:txBody>
          <a:bodyPr>
            <a:normAutofit fontScale="92500" lnSpcReduction="10000"/>
          </a:bodyPr>
          <a:lstStyle/>
          <a:p>
            <a:pPr marL="421481">
              <a:buFont typeface="Gill Sans" charset="0"/>
              <a:buChar char="•"/>
              <a:defRPr/>
            </a:pPr>
            <a:r>
              <a:rPr lang="en-US" smtClean="0">
                <a:sym typeface="Gill Sans" charset="0"/>
              </a:rPr>
              <a:t>We create a new </a:t>
            </a:r>
            <a:r>
              <a:rPr lang="en-US" smtClean="0">
                <a:solidFill>
                  <a:srgbClr val="FF00FF"/>
                </a:solidFill>
                <a:sym typeface="Gill Sans" charset="0"/>
              </a:rPr>
              <a:t>function</a:t>
            </a:r>
            <a:r>
              <a:rPr lang="en-US" smtClean="0">
                <a:sym typeface="Gill Sans" charset="0"/>
              </a:rPr>
              <a:t> using the </a:t>
            </a:r>
            <a:r>
              <a:rPr lang="en-US" smtClean="0">
                <a:solidFill>
                  <a:srgbClr val="FFFF00"/>
                </a:solidFill>
                <a:sym typeface="Gill Sans" charset="0"/>
              </a:rPr>
              <a:t>def</a:t>
            </a:r>
            <a:r>
              <a:rPr lang="en-US" smtClean="0">
                <a:sym typeface="Gill Sans" charset="0"/>
              </a:rPr>
              <a:t> keyword followed by optional parameters in parenthesis.</a:t>
            </a:r>
          </a:p>
          <a:p>
            <a:pPr marL="421481">
              <a:buFont typeface="Gill Sans" charset="0"/>
              <a:buChar char="•"/>
              <a:defRPr/>
            </a:pPr>
            <a:r>
              <a:rPr lang="en-US" smtClean="0">
                <a:sym typeface="Gill Sans" charset="0"/>
              </a:rPr>
              <a:t>We indent the body of the function</a:t>
            </a:r>
          </a:p>
          <a:p>
            <a:pPr marL="421481">
              <a:buFont typeface="Gill Sans" charset="0"/>
              <a:buChar char="•"/>
              <a:defRPr/>
            </a:pPr>
            <a:r>
              <a:rPr lang="en-US" smtClean="0">
                <a:sym typeface="Gill Sans" charset="0"/>
              </a:rPr>
              <a:t>This </a:t>
            </a:r>
            <a:r>
              <a:rPr lang="en-US" smtClean="0">
                <a:solidFill>
                  <a:srgbClr val="FFFF00"/>
                </a:solidFill>
                <a:sym typeface="Gill Sans" charset="0"/>
              </a:rPr>
              <a:t>defines</a:t>
            </a:r>
            <a:r>
              <a:rPr lang="en-US" smtClean="0">
                <a:sym typeface="Gill Sans" charset="0"/>
              </a:rPr>
              <a:t> the function but </a:t>
            </a:r>
            <a:r>
              <a:rPr lang="en-US" i="1" smtClean="0">
                <a:solidFill>
                  <a:srgbClr val="FF7F00"/>
                </a:solidFill>
                <a:sym typeface="Gill Sans" charset="0"/>
              </a:rPr>
              <a:t>does not</a:t>
            </a:r>
            <a:r>
              <a:rPr lang="en-US" smtClean="0">
                <a:sym typeface="Gill Sans" charset="0"/>
              </a:rPr>
              <a:t> execute the body of the function</a:t>
            </a:r>
          </a:p>
        </p:txBody>
      </p:sp>
      <p:sp>
        <p:nvSpPr>
          <p:cNvPr id="27651" name="Rectangle 3"/>
          <p:cNvSpPr>
            <a:spLocks/>
          </p:cNvSpPr>
          <p:nvPr/>
        </p:nvSpPr>
        <p:spPr bwMode="auto">
          <a:xfrm>
            <a:off x="3991274" y="4629632"/>
            <a:ext cx="4841005" cy="934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rgbClr val="FFFF00"/>
                </a:solidFill>
                <a:ea typeface="MS PGothic" panose="020B0600070205080204" pitchFamily="34" charset="-128"/>
              </a:rPr>
              <a:t>def</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print_lyrics</a:t>
            </a:r>
            <a:r>
              <a:rPr lang="en-US" altLang="en-US" sz="2025">
                <a:solidFill>
                  <a:schemeClr val="tx1"/>
                </a:solidFill>
                <a:ea typeface="MS PGothic" panose="020B0600070205080204" pitchFamily="34" charset="-128"/>
              </a:rPr>
              <a:t>():</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"I'm a lumberjack, and I'm okay.”</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'I sleep all night and I work all day.'</a:t>
            </a:r>
          </a:p>
        </p:txBody>
      </p:sp>
    </p:spTree>
    <p:extLst>
      <p:ext uri="{BB962C8B-B14F-4D97-AF65-F5344CB8AC3E}">
        <p14:creationId xmlns:p14="http://schemas.microsoft.com/office/powerpoint/2010/main" val="17381371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p:cNvSpPr>
          <p:nvPr/>
        </p:nvSpPr>
        <p:spPr bwMode="auto">
          <a:xfrm>
            <a:off x="1876724" y="1560128"/>
            <a:ext cx="4841005" cy="3116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rgbClr val="00FF00"/>
                </a:solidFill>
                <a:ea typeface="MS PGothic" panose="020B0600070205080204" pitchFamily="34" charset="-128"/>
              </a:rPr>
              <a:t>x</a:t>
            </a:r>
            <a:r>
              <a:rPr lang="en-US" altLang="en-US" sz="2025">
                <a:solidFill>
                  <a:schemeClr val="tx1"/>
                </a:solidFill>
                <a:ea typeface="MS PGothic" panose="020B0600070205080204" pitchFamily="34" charset="-128"/>
              </a:rPr>
              <a:t> = 5</a:t>
            </a:r>
          </a:p>
          <a:p>
            <a:pPr algn="l" eaLnBrk="1" hangingPunct="1"/>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'Hello'</a:t>
            </a:r>
            <a:endParaRPr lang="en-US" altLang="en-US" sz="2025">
              <a:solidFill>
                <a:srgbClr val="FFFF00"/>
              </a:solidFill>
              <a:ea typeface="MS PGothic" panose="020B0600070205080204" pitchFamily="34" charset="-128"/>
            </a:endParaRPr>
          </a:p>
          <a:p>
            <a:pPr algn="l" eaLnBrk="1" hangingPunct="1"/>
            <a:endParaRPr lang="en-US" altLang="en-US" sz="2025">
              <a:solidFill>
                <a:srgbClr val="FFFF00"/>
              </a:solidFill>
              <a:ea typeface="MS PGothic" panose="020B0600070205080204" pitchFamily="34" charset="-128"/>
            </a:endParaRPr>
          </a:p>
          <a:p>
            <a:pPr algn="l" eaLnBrk="1" hangingPunct="1"/>
            <a:r>
              <a:rPr lang="en-US" altLang="en-US" sz="2025">
                <a:solidFill>
                  <a:srgbClr val="FFFF00"/>
                </a:solidFill>
                <a:ea typeface="MS PGothic" panose="020B0600070205080204" pitchFamily="34" charset="-128"/>
              </a:rPr>
              <a:t>def</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print_lyrics</a:t>
            </a:r>
            <a:r>
              <a:rPr lang="en-US" altLang="en-US" sz="2025">
                <a:solidFill>
                  <a:schemeClr val="tx1"/>
                </a:solidFill>
                <a:ea typeface="MS PGothic" panose="020B0600070205080204" pitchFamily="34" charset="-128"/>
              </a:rPr>
              <a:t>():</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"I'm a lumberjack, and I'm okay.”</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'I sleep all night and I work all day.'</a:t>
            </a:r>
          </a:p>
          <a:p>
            <a:pPr algn="l" eaLnBrk="1" hangingPunct="1"/>
            <a:endParaRPr lang="en-US" altLang="en-US" sz="2025">
              <a:solidFill>
                <a:schemeClr val="tx1"/>
              </a:solidFill>
              <a:ea typeface="MS PGothic" panose="020B0600070205080204" pitchFamily="34" charset="-128"/>
            </a:endParaRPr>
          </a:p>
          <a:p>
            <a:pPr algn="l" eaLnBrk="1" hangingPunct="1"/>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'Yo'</a:t>
            </a:r>
          </a:p>
          <a:p>
            <a:pPr algn="l" eaLnBrk="1" hangingPunct="1"/>
            <a:r>
              <a:rPr lang="en-US" altLang="en-US" sz="2025">
                <a:solidFill>
                  <a:srgbClr val="00FF00"/>
                </a:solidFill>
                <a:ea typeface="MS PGothic" panose="020B0600070205080204" pitchFamily="34" charset="-128"/>
              </a:rPr>
              <a:t>x</a:t>
            </a:r>
            <a:r>
              <a:rPr lang="en-US" altLang="en-US" sz="2025">
                <a:solidFill>
                  <a:schemeClr val="tx1"/>
                </a:solidFill>
                <a:ea typeface="MS PGothic" panose="020B0600070205080204" pitchFamily="34" charset="-128"/>
              </a:rPr>
              <a:t> = </a:t>
            </a:r>
            <a:r>
              <a:rPr lang="en-US" altLang="en-US" sz="2025">
                <a:solidFill>
                  <a:srgbClr val="00FF00"/>
                </a:solidFill>
                <a:ea typeface="MS PGothic" panose="020B0600070205080204" pitchFamily="34" charset="-128"/>
              </a:rPr>
              <a:t>x</a:t>
            </a:r>
            <a:r>
              <a:rPr lang="en-US" altLang="en-US" sz="2025">
                <a:solidFill>
                  <a:schemeClr val="tx1"/>
                </a:solidFill>
                <a:ea typeface="MS PGothic" panose="020B0600070205080204" pitchFamily="34" charset="-128"/>
              </a:rPr>
              <a:t> </a:t>
            </a:r>
            <a:r>
              <a:rPr lang="en-US" altLang="en-US" sz="2025">
                <a:solidFill>
                  <a:srgbClr val="00FFFF"/>
                </a:solidFill>
                <a:ea typeface="MS PGothic" panose="020B0600070205080204" pitchFamily="34" charset="-128"/>
              </a:rPr>
              <a:t>+</a:t>
            </a:r>
            <a:r>
              <a:rPr lang="en-US" altLang="en-US" sz="2025">
                <a:solidFill>
                  <a:schemeClr val="tx1"/>
                </a:solidFill>
                <a:ea typeface="MS PGothic" panose="020B0600070205080204" pitchFamily="34" charset="-128"/>
              </a:rPr>
              <a:t> 2</a:t>
            </a:r>
          </a:p>
          <a:p>
            <a:pPr algn="l" eaLnBrk="1" hangingPunct="1"/>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x</a:t>
            </a:r>
          </a:p>
        </p:txBody>
      </p:sp>
      <p:sp>
        <p:nvSpPr>
          <p:cNvPr id="28674" name="Rectangle 2"/>
          <p:cNvSpPr>
            <a:spLocks/>
          </p:cNvSpPr>
          <p:nvPr/>
        </p:nvSpPr>
        <p:spPr bwMode="auto">
          <a:xfrm>
            <a:off x="8367714" y="3090153"/>
            <a:ext cx="591509" cy="934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rgbClr val="00FF00"/>
                </a:solidFill>
                <a:ea typeface="MS PGothic" panose="020B0600070205080204" pitchFamily="34" charset="-128"/>
              </a:rPr>
              <a:t>Hello</a:t>
            </a:r>
          </a:p>
          <a:p>
            <a:pPr algn="l" eaLnBrk="1" hangingPunct="1"/>
            <a:r>
              <a:rPr lang="en-US" altLang="en-US" sz="2025">
                <a:solidFill>
                  <a:srgbClr val="00FF00"/>
                </a:solidFill>
                <a:ea typeface="MS PGothic" panose="020B0600070205080204" pitchFamily="34" charset="-128"/>
              </a:rPr>
              <a:t>Yo</a:t>
            </a:r>
          </a:p>
          <a:p>
            <a:pPr algn="l" eaLnBrk="1" hangingPunct="1"/>
            <a:r>
              <a:rPr lang="en-US" altLang="en-US" sz="2025">
                <a:solidFill>
                  <a:srgbClr val="00FF00"/>
                </a:solidFill>
                <a:ea typeface="MS PGothic" panose="020B0600070205080204" pitchFamily="34" charset="-128"/>
              </a:rPr>
              <a:t>7</a:t>
            </a:r>
          </a:p>
        </p:txBody>
      </p:sp>
      <p:sp>
        <p:nvSpPr>
          <p:cNvPr id="28675" name="Rectangle 3"/>
          <p:cNvSpPr>
            <a:spLocks/>
          </p:cNvSpPr>
          <p:nvPr/>
        </p:nvSpPr>
        <p:spPr bwMode="auto">
          <a:xfrm>
            <a:off x="6938963" y="1228726"/>
            <a:ext cx="3293269" cy="828675"/>
          </a:xfrm>
          <a:prstGeom prst="rect">
            <a:avLst/>
          </a:prstGeom>
          <a:solidFill>
            <a:srgbClr val="0000FF"/>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1406">
                <a:solidFill>
                  <a:schemeClr val="tx1"/>
                </a:solidFill>
                <a:ea typeface="MS PGothic" panose="020B0600070205080204" pitchFamily="34" charset="-128"/>
              </a:rPr>
              <a:t>    </a:t>
            </a:r>
            <a:r>
              <a:rPr lang="en-US" altLang="en-US" sz="1406">
                <a:solidFill>
                  <a:srgbClr val="FFFF00"/>
                </a:solidFill>
                <a:ea typeface="MS PGothic" panose="020B0600070205080204" pitchFamily="34" charset="-128"/>
              </a:rPr>
              <a:t>print</a:t>
            </a:r>
            <a:r>
              <a:rPr lang="en-US" altLang="en-US" sz="1406">
                <a:solidFill>
                  <a:schemeClr val="tx1"/>
                </a:solidFill>
                <a:ea typeface="MS PGothic" panose="020B0600070205080204" pitchFamily="34" charset="-128"/>
              </a:rPr>
              <a:t> "I'm a lumberjack, and I'm okay."    </a:t>
            </a:r>
          </a:p>
          <a:p>
            <a:pPr algn="l" eaLnBrk="1" hangingPunct="1"/>
            <a:r>
              <a:rPr lang="en-US" altLang="en-US" sz="1406">
                <a:solidFill>
                  <a:schemeClr val="tx1"/>
                </a:solidFill>
                <a:ea typeface="MS PGothic" panose="020B0600070205080204" pitchFamily="34" charset="-128"/>
              </a:rPr>
              <a:t>    </a:t>
            </a:r>
            <a:r>
              <a:rPr lang="en-US" altLang="en-US" sz="1406">
                <a:solidFill>
                  <a:srgbClr val="FFFF00"/>
                </a:solidFill>
                <a:ea typeface="MS PGothic" panose="020B0600070205080204" pitchFamily="34" charset="-128"/>
              </a:rPr>
              <a:t>print</a:t>
            </a:r>
            <a:r>
              <a:rPr lang="en-US" altLang="en-US" sz="1406">
                <a:solidFill>
                  <a:schemeClr val="tx1"/>
                </a:solidFill>
                <a:ea typeface="MS PGothic" panose="020B0600070205080204" pitchFamily="34" charset="-128"/>
              </a:rPr>
              <a:t> 'I sleep all night and I work all day.'</a:t>
            </a:r>
          </a:p>
        </p:txBody>
      </p:sp>
      <p:sp>
        <p:nvSpPr>
          <p:cNvPr id="28676" name="Rectangle 4"/>
          <p:cNvSpPr>
            <a:spLocks/>
          </p:cNvSpPr>
          <p:nvPr/>
        </p:nvSpPr>
        <p:spPr bwMode="auto">
          <a:xfrm>
            <a:off x="5695950" y="1521876"/>
            <a:ext cx="1155766" cy="24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1575">
                <a:solidFill>
                  <a:srgbClr val="00FF00"/>
                </a:solidFill>
                <a:ea typeface="MS PGothic" panose="020B0600070205080204" pitchFamily="34" charset="-128"/>
              </a:rPr>
              <a:t>print_lyrics</a:t>
            </a:r>
            <a:r>
              <a:rPr lang="en-US" altLang="en-US" sz="1575">
                <a:solidFill>
                  <a:schemeClr val="tx1"/>
                </a:solidFill>
                <a:ea typeface="MS PGothic" panose="020B0600070205080204" pitchFamily="34" charset="-128"/>
              </a:rPr>
              <a:t>():</a:t>
            </a:r>
          </a:p>
        </p:txBody>
      </p:sp>
    </p:spTree>
    <p:extLst>
      <p:ext uri="{BB962C8B-B14F-4D97-AF65-F5344CB8AC3E}">
        <p14:creationId xmlns:p14="http://schemas.microsoft.com/office/powerpoint/2010/main" val="5251178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8676"/>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28675"/>
                                        </p:tgtEl>
                                        <p:attrNameLst>
                                          <p:attrName>style.visibility</p:attrName>
                                        </p:attrNameLst>
                                      </p:cBhvr>
                                      <p:to>
                                        <p:strVal val="visible"/>
                                      </p:to>
                                    </p:set>
                                  </p:childTnLst>
                                </p:cTn>
                              </p:par>
                            </p:childTnLst>
                          </p:cTn>
                        </p:par>
                      </p:childTnLst>
                    </p:cTn>
                  </p:par>
                  <p:par>
                    <p:cTn id="10" fill="hold" nodeType="clickPar">
                      <p:stCondLst>
                        <p:cond delay="indefinite"/>
                      </p:stCondLst>
                      <p:childTnLst>
                        <p:par>
                          <p:cTn id="11" fill="hold" nodeType="withGroup">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286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4" grpId="0" autoUpdateAnimBg="0"/>
      <p:bldP spid="28675" grpId="0" animBg="1" autoUpdateAnimBg="0"/>
      <p:bldP spid="28676" grpId="0" autoUpdateAnimBg="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Grp="1" noChangeArrowheads="1"/>
          </p:cNvSpPr>
          <p:nvPr>
            <p:ph type="title"/>
          </p:nvPr>
        </p:nvSpPr>
        <p:spPr/>
        <p:txBody>
          <a:bodyPr/>
          <a:lstStyle/>
          <a:p>
            <a:pPr eaLnBrk="1" hangingPunct="1">
              <a:defRPr/>
            </a:pPr>
            <a:r>
              <a:rPr lang="en-US" smtClean="0">
                <a:solidFill>
                  <a:srgbClr val="FF00FF"/>
                </a:solidFill>
                <a:sym typeface="Gill Sans" charset="0"/>
              </a:rPr>
              <a:t>Definitions</a:t>
            </a:r>
            <a:r>
              <a:rPr lang="en-US" smtClean="0">
                <a:sym typeface="Gill Sans" charset="0"/>
              </a:rPr>
              <a:t> and </a:t>
            </a:r>
            <a:r>
              <a:rPr lang="en-US" smtClean="0">
                <a:solidFill>
                  <a:srgbClr val="00FF00"/>
                </a:solidFill>
                <a:sym typeface="Gill Sans" charset="0"/>
              </a:rPr>
              <a:t>Uses</a:t>
            </a:r>
          </a:p>
        </p:txBody>
      </p:sp>
      <p:sp>
        <p:nvSpPr>
          <p:cNvPr id="29698" name="Rectangle 2"/>
          <p:cNvSpPr>
            <a:spLocks noGrp="1" noChangeArrowheads="1"/>
          </p:cNvSpPr>
          <p:nvPr>
            <p:ph idx="1"/>
          </p:nvPr>
        </p:nvSpPr>
        <p:spPr/>
        <p:txBody>
          <a:bodyPr/>
          <a:lstStyle/>
          <a:p>
            <a:pPr marL="421481">
              <a:buFont typeface="Gill Sans" charset="0"/>
              <a:buChar char="•"/>
              <a:defRPr/>
            </a:pPr>
            <a:r>
              <a:rPr lang="en-US" smtClean="0">
                <a:sym typeface="Gill Sans" charset="0"/>
              </a:rPr>
              <a:t>Once we have </a:t>
            </a:r>
            <a:r>
              <a:rPr lang="en-US" smtClean="0">
                <a:solidFill>
                  <a:srgbClr val="FF00FF"/>
                </a:solidFill>
                <a:sym typeface="Gill Sans" charset="0"/>
              </a:rPr>
              <a:t>defined</a:t>
            </a:r>
            <a:r>
              <a:rPr lang="en-US" smtClean="0">
                <a:sym typeface="Gill Sans" charset="0"/>
              </a:rPr>
              <a:t> a function, we can </a:t>
            </a:r>
            <a:r>
              <a:rPr lang="en-US" smtClean="0">
                <a:solidFill>
                  <a:srgbClr val="00FF00"/>
                </a:solidFill>
                <a:sym typeface="Gill Sans" charset="0"/>
              </a:rPr>
              <a:t>call</a:t>
            </a:r>
            <a:r>
              <a:rPr lang="en-US" smtClean="0">
                <a:sym typeface="Gill Sans" charset="0"/>
              </a:rPr>
              <a:t> (or </a:t>
            </a:r>
            <a:r>
              <a:rPr lang="en-US" smtClean="0">
                <a:solidFill>
                  <a:srgbClr val="00FF00"/>
                </a:solidFill>
                <a:sym typeface="Gill Sans" charset="0"/>
              </a:rPr>
              <a:t>invoke</a:t>
            </a:r>
            <a:r>
              <a:rPr lang="en-US" smtClean="0">
                <a:sym typeface="Gill Sans" charset="0"/>
              </a:rPr>
              <a:t>) it as many times as we like</a:t>
            </a:r>
          </a:p>
          <a:p>
            <a:pPr marL="421481">
              <a:buFont typeface="Gill Sans" charset="0"/>
              <a:buChar char="•"/>
              <a:defRPr/>
            </a:pPr>
            <a:r>
              <a:rPr lang="en-US" smtClean="0">
                <a:sym typeface="Gill Sans" charset="0"/>
              </a:rPr>
              <a:t>This is the </a:t>
            </a:r>
            <a:r>
              <a:rPr lang="en-US" smtClean="0">
                <a:solidFill>
                  <a:srgbClr val="FF00FF"/>
                </a:solidFill>
                <a:sym typeface="Gill Sans" charset="0"/>
              </a:rPr>
              <a:t>store</a:t>
            </a:r>
            <a:r>
              <a:rPr lang="en-US" smtClean="0">
                <a:sym typeface="Gill Sans" charset="0"/>
              </a:rPr>
              <a:t> and </a:t>
            </a:r>
            <a:r>
              <a:rPr lang="en-US" smtClean="0">
                <a:solidFill>
                  <a:srgbClr val="00FF00"/>
                </a:solidFill>
                <a:sym typeface="Gill Sans" charset="0"/>
              </a:rPr>
              <a:t>reuse</a:t>
            </a:r>
            <a:r>
              <a:rPr lang="en-US" smtClean="0">
                <a:sym typeface="Gill Sans" charset="0"/>
              </a:rPr>
              <a:t> pattern</a:t>
            </a:r>
          </a:p>
        </p:txBody>
      </p:sp>
    </p:spTree>
    <p:extLst>
      <p:ext uri="{BB962C8B-B14F-4D97-AF65-F5344CB8AC3E}">
        <p14:creationId xmlns:p14="http://schemas.microsoft.com/office/powerpoint/2010/main" val="17328985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p:cNvSpPr>
          <p:nvPr/>
        </p:nvSpPr>
        <p:spPr bwMode="auto">
          <a:xfrm>
            <a:off x="2455367" y="1411462"/>
            <a:ext cx="4768870" cy="342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rgbClr val="00FF00"/>
                </a:solidFill>
                <a:ea typeface="MS PGothic" panose="020B0600070205080204" pitchFamily="34" charset="-128"/>
              </a:rPr>
              <a:t>x</a:t>
            </a:r>
            <a:r>
              <a:rPr lang="en-US" altLang="en-US" sz="2025">
                <a:solidFill>
                  <a:schemeClr val="tx1"/>
                </a:solidFill>
                <a:ea typeface="MS PGothic" panose="020B0600070205080204" pitchFamily="34" charset="-128"/>
              </a:rPr>
              <a:t> = 5</a:t>
            </a:r>
          </a:p>
          <a:p>
            <a:pPr algn="l" eaLnBrk="1" hangingPunct="1"/>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'Hello'</a:t>
            </a:r>
            <a:endParaRPr lang="en-US" altLang="en-US" sz="2025">
              <a:solidFill>
                <a:srgbClr val="FFFF00"/>
              </a:solidFill>
              <a:ea typeface="MS PGothic" panose="020B0600070205080204" pitchFamily="34" charset="-128"/>
            </a:endParaRPr>
          </a:p>
          <a:p>
            <a:pPr algn="l" eaLnBrk="1" hangingPunct="1"/>
            <a:endParaRPr lang="en-US" altLang="en-US" sz="2025">
              <a:solidFill>
                <a:srgbClr val="FFFF00"/>
              </a:solidFill>
              <a:ea typeface="MS PGothic" panose="020B0600070205080204" pitchFamily="34" charset="-128"/>
            </a:endParaRPr>
          </a:p>
          <a:p>
            <a:pPr algn="l" eaLnBrk="1" hangingPunct="1"/>
            <a:r>
              <a:rPr lang="en-US" altLang="en-US" sz="2025">
                <a:solidFill>
                  <a:srgbClr val="FFFF00"/>
                </a:solidFill>
                <a:ea typeface="MS PGothic" panose="020B0600070205080204" pitchFamily="34" charset="-128"/>
              </a:rPr>
              <a:t>def</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print_lyrics</a:t>
            </a:r>
            <a:r>
              <a:rPr lang="en-US" altLang="en-US" sz="2025">
                <a:solidFill>
                  <a:schemeClr val="tx1"/>
                </a:solidFill>
                <a:ea typeface="MS PGothic" panose="020B0600070205080204" pitchFamily="34" charset="-128"/>
              </a:rPr>
              <a:t>(): </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"I'm a lumberjack, and I'm okay.”</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'I sleep all night and I work all day.'</a:t>
            </a:r>
          </a:p>
          <a:p>
            <a:pPr algn="l" eaLnBrk="1" hangingPunct="1"/>
            <a:endParaRPr lang="en-US" altLang="en-US" sz="2025">
              <a:solidFill>
                <a:schemeClr val="tx1"/>
              </a:solidFill>
              <a:ea typeface="MS PGothic" panose="020B0600070205080204" pitchFamily="34" charset="-128"/>
            </a:endParaRPr>
          </a:p>
          <a:p>
            <a:pPr algn="l" eaLnBrk="1" hangingPunct="1"/>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'Yo'</a:t>
            </a:r>
          </a:p>
          <a:p>
            <a:pPr algn="l" eaLnBrk="1" hangingPunct="1"/>
            <a:r>
              <a:rPr lang="en-US" altLang="en-US" sz="2025">
                <a:solidFill>
                  <a:srgbClr val="00FF00"/>
                </a:solidFill>
                <a:ea typeface="MS PGothic" panose="020B0600070205080204" pitchFamily="34" charset="-128"/>
              </a:rPr>
              <a:t>print_lyrics</a:t>
            </a:r>
            <a:r>
              <a:rPr lang="en-US" altLang="en-US" sz="2025">
                <a:solidFill>
                  <a:schemeClr val="tx1"/>
                </a:solidFill>
                <a:ea typeface="MS PGothic" panose="020B0600070205080204" pitchFamily="34" charset="-128"/>
              </a:rPr>
              <a:t>()</a:t>
            </a:r>
          </a:p>
          <a:p>
            <a:pPr algn="l" eaLnBrk="1" hangingPunct="1"/>
            <a:r>
              <a:rPr lang="en-US" altLang="en-US" sz="2025">
                <a:solidFill>
                  <a:srgbClr val="00FF00"/>
                </a:solidFill>
                <a:ea typeface="MS PGothic" panose="020B0600070205080204" pitchFamily="34" charset="-128"/>
              </a:rPr>
              <a:t>x</a:t>
            </a:r>
            <a:r>
              <a:rPr lang="en-US" altLang="en-US" sz="2025">
                <a:solidFill>
                  <a:schemeClr val="tx1"/>
                </a:solidFill>
                <a:ea typeface="MS PGothic" panose="020B0600070205080204" pitchFamily="34" charset="-128"/>
              </a:rPr>
              <a:t> = </a:t>
            </a:r>
            <a:r>
              <a:rPr lang="en-US" altLang="en-US" sz="2025">
                <a:solidFill>
                  <a:srgbClr val="00FF00"/>
                </a:solidFill>
                <a:ea typeface="MS PGothic" panose="020B0600070205080204" pitchFamily="34" charset="-128"/>
              </a:rPr>
              <a:t>x</a:t>
            </a:r>
            <a:r>
              <a:rPr lang="en-US" altLang="en-US" sz="2025">
                <a:solidFill>
                  <a:schemeClr val="tx1"/>
                </a:solidFill>
                <a:ea typeface="MS PGothic" panose="020B0600070205080204" pitchFamily="34" charset="-128"/>
              </a:rPr>
              <a:t> </a:t>
            </a:r>
            <a:r>
              <a:rPr lang="en-US" altLang="en-US" sz="2025">
                <a:solidFill>
                  <a:srgbClr val="00FFFF"/>
                </a:solidFill>
                <a:ea typeface="MS PGothic" panose="020B0600070205080204" pitchFamily="34" charset="-128"/>
              </a:rPr>
              <a:t>+</a:t>
            </a:r>
            <a:r>
              <a:rPr lang="en-US" altLang="en-US" sz="2025">
                <a:solidFill>
                  <a:schemeClr val="tx1"/>
                </a:solidFill>
                <a:ea typeface="MS PGothic" panose="020B0600070205080204" pitchFamily="34" charset="-128"/>
              </a:rPr>
              <a:t> 2</a:t>
            </a:r>
          </a:p>
          <a:p>
            <a:pPr algn="l" eaLnBrk="1" hangingPunct="1"/>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x</a:t>
            </a:r>
          </a:p>
        </p:txBody>
      </p:sp>
      <p:sp>
        <p:nvSpPr>
          <p:cNvPr id="30722" name="Rectangle 2"/>
          <p:cNvSpPr>
            <a:spLocks/>
          </p:cNvSpPr>
          <p:nvPr/>
        </p:nvSpPr>
        <p:spPr bwMode="auto">
          <a:xfrm>
            <a:off x="6517481" y="3854054"/>
            <a:ext cx="3707606" cy="152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rgbClr val="FFFF00"/>
                </a:solidFill>
                <a:ea typeface="MS PGothic" panose="020B0600070205080204" pitchFamily="34" charset="-128"/>
              </a:rPr>
              <a:t>Hello</a:t>
            </a:r>
          </a:p>
          <a:p>
            <a:pPr algn="l" eaLnBrk="1" hangingPunct="1"/>
            <a:r>
              <a:rPr lang="en-US" altLang="en-US" sz="2025">
                <a:solidFill>
                  <a:srgbClr val="FFFF00"/>
                </a:solidFill>
                <a:ea typeface="MS PGothic" panose="020B0600070205080204" pitchFamily="34" charset="-128"/>
              </a:rPr>
              <a:t>Yo</a:t>
            </a:r>
          </a:p>
          <a:p>
            <a:pPr algn="l" eaLnBrk="1" hangingPunct="1"/>
            <a:r>
              <a:rPr lang="en-US" altLang="en-US" sz="2025">
                <a:solidFill>
                  <a:srgbClr val="00FF00"/>
                </a:solidFill>
                <a:ea typeface="MS PGothic" panose="020B0600070205080204" pitchFamily="34" charset="-128"/>
              </a:rPr>
              <a:t>I'm a lumberjack, and I'm okay.I sleep all night and I work all day.</a:t>
            </a:r>
          </a:p>
          <a:p>
            <a:pPr algn="l" eaLnBrk="1" hangingPunct="1"/>
            <a:r>
              <a:rPr lang="en-US" altLang="en-US" sz="2025">
                <a:solidFill>
                  <a:srgbClr val="FFFF00"/>
                </a:solidFill>
                <a:ea typeface="MS PGothic" panose="020B0600070205080204" pitchFamily="34" charset="-128"/>
              </a:rPr>
              <a:t>7</a:t>
            </a:r>
          </a:p>
        </p:txBody>
      </p:sp>
      <p:sp>
        <p:nvSpPr>
          <p:cNvPr id="30723" name="Line 3"/>
          <p:cNvSpPr>
            <a:spLocks noChangeShapeType="1"/>
          </p:cNvSpPr>
          <p:nvPr/>
        </p:nvSpPr>
        <p:spPr bwMode="auto">
          <a:xfrm rot="10800000">
            <a:off x="3983236" y="4030862"/>
            <a:ext cx="2427982" cy="693837"/>
          </a:xfrm>
          <a:prstGeom prst="line">
            <a:avLst/>
          </a:prstGeom>
          <a:noFill/>
          <a:ln w="88900">
            <a:solidFill>
              <a:srgbClr val="00F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Tree>
    <p:extLst>
      <p:ext uri="{BB962C8B-B14F-4D97-AF65-F5344CB8AC3E}">
        <p14:creationId xmlns:p14="http://schemas.microsoft.com/office/powerpoint/2010/main" val="6762636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1"/>
          <p:cNvSpPr>
            <a:spLocks noGrp="1" noChangeArrowheads="1"/>
          </p:cNvSpPr>
          <p:nvPr>
            <p:ph type="title"/>
          </p:nvPr>
        </p:nvSpPr>
        <p:spPr/>
        <p:txBody>
          <a:bodyPr/>
          <a:lstStyle/>
          <a:p>
            <a:pPr eaLnBrk="1" hangingPunct="1">
              <a:defRPr/>
            </a:pPr>
            <a:r>
              <a:rPr lang="en-US" smtClean="0">
                <a:solidFill>
                  <a:srgbClr val="FF7F00"/>
                </a:solidFill>
                <a:sym typeface="Gill Sans" charset="0"/>
              </a:rPr>
              <a:t>Arguments</a:t>
            </a:r>
          </a:p>
        </p:txBody>
      </p:sp>
      <p:sp>
        <p:nvSpPr>
          <p:cNvPr id="31746" name="Rectangle 2"/>
          <p:cNvSpPr>
            <a:spLocks noGrp="1" noChangeArrowheads="1"/>
          </p:cNvSpPr>
          <p:nvPr>
            <p:ph idx="1"/>
          </p:nvPr>
        </p:nvSpPr>
        <p:spPr>
          <a:xfrm>
            <a:off x="2174081" y="2321719"/>
            <a:ext cx="7836694" cy="2185988"/>
          </a:xfrm>
        </p:spPr>
        <p:txBody>
          <a:bodyPr>
            <a:normAutofit fontScale="85000" lnSpcReduction="10000"/>
          </a:bodyPr>
          <a:lstStyle/>
          <a:p>
            <a:pPr marL="421481">
              <a:buFont typeface="Gill Sans" charset="0"/>
              <a:buChar char="•"/>
              <a:defRPr/>
            </a:pPr>
            <a:r>
              <a:rPr lang="en-US" smtClean="0">
                <a:sym typeface="Gill Sans" charset="0"/>
              </a:rPr>
              <a:t>An </a:t>
            </a:r>
            <a:r>
              <a:rPr lang="en-US" smtClean="0">
                <a:solidFill>
                  <a:srgbClr val="FF7F00"/>
                </a:solidFill>
                <a:sym typeface="Gill Sans" charset="0"/>
              </a:rPr>
              <a:t>argument</a:t>
            </a:r>
            <a:r>
              <a:rPr lang="en-US" smtClean="0">
                <a:sym typeface="Gill Sans" charset="0"/>
              </a:rPr>
              <a:t> is a value we pass into the </a:t>
            </a:r>
            <a:r>
              <a:rPr lang="en-US" smtClean="0">
                <a:solidFill>
                  <a:srgbClr val="FF00FF"/>
                </a:solidFill>
                <a:sym typeface="Gill Sans" charset="0"/>
              </a:rPr>
              <a:t>function</a:t>
            </a:r>
            <a:r>
              <a:rPr lang="en-US" smtClean="0">
                <a:sym typeface="Gill Sans" charset="0"/>
              </a:rPr>
              <a:t> as its </a:t>
            </a:r>
            <a:r>
              <a:rPr lang="en-US" smtClean="0">
                <a:solidFill>
                  <a:srgbClr val="FF7F00"/>
                </a:solidFill>
                <a:sym typeface="Gill Sans" charset="0"/>
              </a:rPr>
              <a:t>input</a:t>
            </a:r>
            <a:r>
              <a:rPr lang="en-US" smtClean="0">
                <a:sym typeface="Gill Sans" charset="0"/>
              </a:rPr>
              <a:t> when we call the function</a:t>
            </a:r>
          </a:p>
          <a:p>
            <a:pPr marL="421481">
              <a:buFont typeface="Gill Sans" charset="0"/>
              <a:buChar char="•"/>
              <a:defRPr/>
            </a:pPr>
            <a:r>
              <a:rPr lang="en-US" smtClean="0">
                <a:sym typeface="Gill Sans" charset="0"/>
              </a:rPr>
              <a:t>We use </a:t>
            </a:r>
            <a:r>
              <a:rPr lang="en-US" smtClean="0">
                <a:solidFill>
                  <a:srgbClr val="FF7F00"/>
                </a:solidFill>
                <a:sym typeface="Gill Sans" charset="0"/>
              </a:rPr>
              <a:t>arguments</a:t>
            </a:r>
            <a:r>
              <a:rPr lang="en-US" smtClean="0">
                <a:sym typeface="Gill Sans" charset="0"/>
              </a:rPr>
              <a:t> so we can direct the </a:t>
            </a:r>
            <a:r>
              <a:rPr lang="en-US" smtClean="0">
                <a:solidFill>
                  <a:srgbClr val="FF00FF"/>
                </a:solidFill>
                <a:sym typeface="Gill Sans" charset="0"/>
              </a:rPr>
              <a:t>function</a:t>
            </a:r>
            <a:r>
              <a:rPr lang="en-US" smtClean="0">
                <a:sym typeface="Gill Sans" charset="0"/>
              </a:rPr>
              <a:t> to do different kinds of work when we call it at </a:t>
            </a:r>
            <a:r>
              <a:rPr lang="en-US" smtClean="0">
                <a:solidFill>
                  <a:srgbClr val="FF7F00"/>
                </a:solidFill>
                <a:sym typeface="Gill Sans" charset="0"/>
              </a:rPr>
              <a:t>different</a:t>
            </a:r>
            <a:r>
              <a:rPr lang="en-US" smtClean="0">
                <a:sym typeface="Gill Sans" charset="0"/>
              </a:rPr>
              <a:t> times</a:t>
            </a:r>
          </a:p>
          <a:p>
            <a:pPr marL="421481">
              <a:buFont typeface="Gill Sans" charset="0"/>
              <a:buChar char="•"/>
              <a:defRPr/>
            </a:pPr>
            <a:r>
              <a:rPr lang="en-US" smtClean="0">
                <a:sym typeface="Gill Sans" charset="0"/>
              </a:rPr>
              <a:t>We put the </a:t>
            </a:r>
            <a:r>
              <a:rPr lang="en-US" smtClean="0">
                <a:solidFill>
                  <a:srgbClr val="FF7F00"/>
                </a:solidFill>
                <a:sym typeface="Gill Sans" charset="0"/>
              </a:rPr>
              <a:t>arguments</a:t>
            </a:r>
            <a:r>
              <a:rPr lang="en-US" smtClean="0">
                <a:sym typeface="Gill Sans" charset="0"/>
              </a:rPr>
              <a:t> in parenthesis after the </a:t>
            </a:r>
            <a:r>
              <a:rPr lang="en-US" smtClean="0">
                <a:solidFill>
                  <a:srgbClr val="FF00FF"/>
                </a:solidFill>
                <a:sym typeface="Gill Sans" charset="0"/>
              </a:rPr>
              <a:t>name</a:t>
            </a:r>
            <a:r>
              <a:rPr lang="en-US" smtClean="0">
                <a:sym typeface="Gill Sans" charset="0"/>
              </a:rPr>
              <a:t> of the function</a:t>
            </a:r>
          </a:p>
        </p:txBody>
      </p:sp>
      <p:sp>
        <p:nvSpPr>
          <p:cNvPr id="31747" name="Rectangle 3"/>
          <p:cNvSpPr>
            <a:spLocks/>
          </p:cNvSpPr>
          <p:nvPr/>
        </p:nvSpPr>
        <p:spPr bwMode="auto">
          <a:xfrm>
            <a:off x="4131470" y="4845731"/>
            <a:ext cx="3661259" cy="424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756">
                <a:solidFill>
                  <a:srgbClr val="00FF00"/>
                </a:solidFill>
                <a:ea typeface="MS PGothic" panose="020B0600070205080204" pitchFamily="34" charset="-128"/>
              </a:rPr>
              <a:t>big</a:t>
            </a:r>
            <a:r>
              <a:rPr lang="en-US" altLang="en-US" sz="2756">
                <a:solidFill>
                  <a:schemeClr val="tx1"/>
                </a:solidFill>
                <a:ea typeface="MS PGothic" panose="020B0600070205080204" pitchFamily="34" charset="-128"/>
              </a:rPr>
              <a:t> = </a:t>
            </a:r>
            <a:r>
              <a:rPr lang="en-US" altLang="en-US" sz="2756">
                <a:solidFill>
                  <a:srgbClr val="FF00FF"/>
                </a:solidFill>
                <a:ea typeface="MS PGothic" panose="020B0600070205080204" pitchFamily="34" charset="-128"/>
              </a:rPr>
              <a:t>max</a:t>
            </a:r>
            <a:r>
              <a:rPr lang="en-US" altLang="en-US" sz="2756">
                <a:solidFill>
                  <a:schemeClr val="tx1"/>
                </a:solidFill>
                <a:ea typeface="MS PGothic" panose="020B0600070205080204" pitchFamily="34" charset="-128"/>
              </a:rPr>
              <a:t>(</a:t>
            </a:r>
            <a:r>
              <a:rPr lang="en-US" altLang="en-US" sz="2756">
                <a:solidFill>
                  <a:srgbClr val="FF7F00"/>
                </a:solidFill>
                <a:ea typeface="MS PGothic" panose="020B0600070205080204" pitchFamily="34" charset="-128"/>
              </a:rPr>
              <a:t>'Hello world'</a:t>
            </a:r>
            <a:r>
              <a:rPr lang="en-US" altLang="en-US" sz="2756">
                <a:solidFill>
                  <a:schemeClr val="tx1"/>
                </a:solidFill>
                <a:ea typeface="MS PGothic" panose="020B0600070205080204" pitchFamily="34" charset="-128"/>
              </a:rPr>
              <a:t>)</a:t>
            </a:r>
          </a:p>
        </p:txBody>
      </p:sp>
      <p:sp>
        <p:nvSpPr>
          <p:cNvPr id="31748" name="Rectangle 4"/>
          <p:cNvSpPr>
            <a:spLocks/>
          </p:cNvSpPr>
          <p:nvPr/>
        </p:nvSpPr>
        <p:spPr bwMode="auto">
          <a:xfrm>
            <a:off x="7991773" y="5469892"/>
            <a:ext cx="1125308"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rgbClr val="FF7F00"/>
                </a:solidFill>
                <a:ea typeface="MS PGothic" panose="020B0600070205080204" pitchFamily="34" charset="-128"/>
              </a:rPr>
              <a:t>Argument</a:t>
            </a:r>
          </a:p>
        </p:txBody>
      </p:sp>
      <p:sp>
        <p:nvSpPr>
          <p:cNvPr id="31749" name="Line 5"/>
          <p:cNvSpPr>
            <a:spLocks noChangeShapeType="1"/>
          </p:cNvSpPr>
          <p:nvPr/>
        </p:nvSpPr>
        <p:spPr bwMode="auto">
          <a:xfrm>
            <a:off x="7100591" y="5376566"/>
            <a:ext cx="781347" cy="273248"/>
          </a:xfrm>
          <a:prstGeom prst="line">
            <a:avLst/>
          </a:prstGeom>
          <a:noFill/>
          <a:ln w="76200">
            <a:solidFill>
              <a:srgbClr val="FF7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Tree>
    <p:extLst>
      <p:ext uri="{BB962C8B-B14F-4D97-AF65-F5344CB8AC3E}">
        <p14:creationId xmlns:p14="http://schemas.microsoft.com/office/powerpoint/2010/main" val="1332485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1"/>
          <p:cNvSpPr>
            <a:spLocks noGrp="1" noChangeArrowheads="1"/>
          </p:cNvSpPr>
          <p:nvPr>
            <p:ph type="title"/>
          </p:nvPr>
        </p:nvSpPr>
        <p:spPr>
          <a:xfrm>
            <a:off x="2174082" y="992982"/>
            <a:ext cx="3929063" cy="1293019"/>
          </a:xfrm>
        </p:spPr>
        <p:txBody>
          <a:bodyPr/>
          <a:lstStyle/>
          <a:p>
            <a:pPr eaLnBrk="1" hangingPunct="1">
              <a:defRPr/>
            </a:pPr>
            <a:r>
              <a:rPr lang="en-US" smtClean="0">
                <a:solidFill>
                  <a:srgbClr val="00FFFF"/>
                </a:solidFill>
                <a:sym typeface="Gill Sans" charset="0"/>
              </a:rPr>
              <a:t>Parameters</a:t>
            </a:r>
          </a:p>
        </p:txBody>
      </p:sp>
      <p:sp>
        <p:nvSpPr>
          <p:cNvPr id="32770" name="Rectangle 2"/>
          <p:cNvSpPr>
            <a:spLocks noGrp="1" noChangeArrowheads="1"/>
          </p:cNvSpPr>
          <p:nvPr>
            <p:ph idx="1"/>
          </p:nvPr>
        </p:nvSpPr>
        <p:spPr>
          <a:xfrm>
            <a:off x="2174081" y="2321719"/>
            <a:ext cx="3386138" cy="3207544"/>
          </a:xfrm>
        </p:spPr>
        <p:txBody>
          <a:bodyPr>
            <a:normAutofit fontScale="92500" lnSpcReduction="20000"/>
          </a:bodyPr>
          <a:lstStyle/>
          <a:p>
            <a:pPr marL="421481"/>
            <a:r>
              <a:rPr lang="en-US" altLang="en-US" smtClean="0"/>
              <a:t>A </a:t>
            </a:r>
            <a:r>
              <a:rPr lang="en-US" altLang="en-US" smtClean="0">
                <a:solidFill>
                  <a:srgbClr val="00FFFF"/>
                </a:solidFill>
              </a:rPr>
              <a:t>parameter</a:t>
            </a:r>
            <a:r>
              <a:rPr lang="en-US" altLang="en-US" smtClean="0"/>
              <a:t> is a variable which we use </a:t>
            </a:r>
            <a:r>
              <a:rPr lang="en-US" altLang="en-US" smtClean="0">
                <a:solidFill>
                  <a:srgbClr val="FF00FF"/>
                </a:solidFill>
              </a:rPr>
              <a:t>in</a:t>
            </a:r>
            <a:r>
              <a:rPr lang="en-US" altLang="en-US" smtClean="0"/>
              <a:t> the function </a:t>
            </a:r>
            <a:r>
              <a:rPr lang="en-US" altLang="en-US" smtClean="0">
                <a:solidFill>
                  <a:srgbClr val="FFFF00"/>
                </a:solidFill>
              </a:rPr>
              <a:t>definition</a:t>
            </a:r>
            <a:r>
              <a:rPr lang="en-US" altLang="en-US" smtClean="0"/>
              <a:t> that is a </a:t>
            </a:r>
            <a:r>
              <a:rPr lang="ja-JP" altLang="en-US" smtClean="0">
                <a:latin typeface="Arial" panose="020B0604020202020204" pitchFamily="34" charset="0"/>
              </a:rPr>
              <a:t>“</a:t>
            </a:r>
            <a:r>
              <a:rPr lang="en-US" altLang="ja-JP" smtClean="0"/>
              <a:t>handle</a:t>
            </a:r>
            <a:r>
              <a:rPr lang="ja-JP" altLang="en-US" smtClean="0">
                <a:latin typeface="Arial" panose="020B0604020202020204" pitchFamily="34" charset="0"/>
              </a:rPr>
              <a:t>”</a:t>
            </a:r>
            <a:r>
              <a:rPr lang="en-US" altLang="ja-JP" smtClean="0"/>
              <a:t> that allows the code in the </a:t>
            </a:r>
            <a:r>
              <a:rPr lang="en-US" altLang="ja-JP" smtClean="0">
                <a:solidFill>
                  <a:srgbClr val="00FF00"/>
                </a:solidFill>
              </a:rPr>
              <a:t>function</a:t>
            </a:r>
            <a:r>
              <a:rPr lang="en-US" altLang="ja-JP" smtClean="0"/>
              <a:t> to access the </a:t>
            </a:r>
            <a:r>
              <a:rPr lang="en-US" altLang="ja-JP" smtClean="0">
                <a:solidFill>
                  <a:srgbClr val="FF7F00"/>
                </a:solidFill>
              </a:rPr>
              <a:t>arguments</a:t>
            </a:r>
            <a:r>
              <a:rPr lang="en-US" altLang="ja-JP" smtClean="0"/>
              <a:t> for a particular </a:t>
            </a:r>
            <a:r>
              <a:rPr lang="en-US" altLang="ja-JP" smtClean="0">
                <a:solidFill>
                  <a:srgbClr val="00FF00"/>
                </a:solidFill>
              </a:rPr>
              <a:t>function</a:t>
            </a:r>
            <a:r>
              <a:rPr lang="en-US" altLang="ja-JP" smtClean="0"/>
              <a:t> invocation.</a:t>
            </a:r>
            <a:endParaRPr lang="en-US" altLang="en-US" smtClean="0"/>
          </a:p>
        </p:txBody>
      </p:sp>
      <p:sp>
        <p:nvSpPr>
          <p:cNvPr id="32771" name="Rectangle 3"/>
          <p:cNvSpPr>
            <a:spLocks/>
          </p:cNvSpPr>
          <p:nvPr/>
        </p:nvSpPr>
        <p:spPr bwMode="auto">
          <a:xfrm>
            <a:off x="7178280" y="1555687"/>
            <a:ext cx="2670603" cy="3739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dirty="0">
                <a:solidFill>
                  <a:schemeClr val="tx1"/>
                </a:solidFill>
                <a:ea typeface="MS PGothic" panose="020B0600070205080204" pitchFamily="34" charset="-128"/>
              </a:rPr>
              <a:t>&gt;&gt;&gt; </a:t>
            </a:r>
            <a:r>
              <a:rPr lang="en-US" altLang="en-US" sz="2025" dirty="0" err="1">
                <a:solidFill>
                  <a:srgbClr val="FFFF00"/>
                </a:solidFill>
                <a:ea typeface="MS PGothic" panose="020B0600070205080204" pitchFamily="34" charset="-128"/>
              </a:rPr>
              <a:t>def</a:t>
            </a:r>
            <a:r>
              <a:rPr lang="en-US" altLang="en-US" sz="2025" dirty="0">
                <a:solidFill>
                  <a:schemeClr val="tx1"/>
                </a:solidFill>
                <a:ea typeface="MS PGothic" panose="020B0600070205080204" pitchFamily="34" charset="-128"/>
              </a:rPr>
              <a:t> </a:t>
            </a:r>
            <a:r>
              <a:rPr lang="en-US" altLang="en-US" sz="2025" dirty="0">
                <a:solidFill>
                  <a:srgbClr val="00FF00"/>
                </a:solidFill>
                <a:ea typeface="MS PGothic" panose="020B0600070205080204" pitchFamily="34" charset="-128"/>
              </a:rPr>
              <a:t>greet</a:t>
            </a:r>
            <a:r>
              <a:rPr lang="en-US" altLang="en-US" sz="2025" dirty="0">
                <a:solidFill>
                  <a:schemeClr val="tx1"/>
                </a:solidFill>
                <a:ea typeface="MS PGothic" panose="020B0600070205080204" pitchFamily="34" charset="-128"/>
              </a:rPr>
              <a:t>(</a:t>
            </a:r>
            <a:r>
              <a:rPr lang="en-US" altLang="en-US" sz="2025" dirty="0" err="1">
                <a:solidFill>
                  <a:srgbClr val="00FFFF"/>
                </a:solidFill>
                <a:ea typeface="MS PGothic" panose="020B0600070205080204" pitchFamily="34" charset="-128"/>
              </a:rPr>
              <a:t>lang</a:t>
            </a:r>
            <a:r>
              <a:rPr lang="en-US" altLang="en-US" sz="2025" dirty="0">
                <a:solidFill>
                  <a:schemeClr val="tx1"/>
                </a:solidFill>
                <a:ea typeface="MS PGothic" panose="020B0600070205080204" pitchFamily="34" charset="-128"/>
              </a:rPr>
              <a:t>):</a:t>
            </a:r>
          </a:p>
          <a:p>
            <a:pPr algn="l" eaLnBrk="1" hangingPunct="1"/>
            <a:r>
              <a:rPr lang="en-US" altLang="en-US" sz="2025" dirty="0">
                <a:solidFill>
                  <a:schemeClr val="tx1"/>
                </a:solidFill>
                <a:ea typeface="MS PGothic" panose="020B0600070205080204" pitchFamily="34" charset="-128"/>
              </a:rPr>
              <a:t>...         </a:t>
            </a:r>
            <a:r>
              <a:rPr lang="en-US" altLang="en-US" sz="2025" dirty="0">
                <a:solidFill>
                  <a:srgbClr val="FFFF00"/>
                </a:solidFill>
                <a:ea typeface="MS PGothic" panose="020B0600070205080204" pitchFamily="34" charset="-128"/>
              </a:rPr>
              <a:t>if</a:t>
            </a:r>
            <a:r>
              <a:rPr lang="en-US" altLang="en-US" sz="2025" dirty="0">
                <a:solidFill>
                  <a:schemeClr val="tx1"/>
                </a:solidFill>
                <a:ea typeface="MS PGothic" panose="020B0600070205080204" pitchFamily="34" charset="-128"/>
              </a:rPr>
              <a:t> </a:t>
            </a:r>
            <a:r>
              <a:rPr lang="en-US" altLang="en-US" sz="2025" dirty="0" err="1">
                <a:solidFill>
                  <a:srgbClr val="00FFFF"/>
                </a:solidFill>
                <a:ea typeface="MS PGothic" panose="020B0600070205080204" pitchFamily="34" charset="-128"/>
              </a:rPr>
              <a:t>lang</a:t>
            </a:r>
            <a:r>
              <a:rPr lang="en-US" altLang="en-US" sz="2025" dirty="0">
                <a:solidFill>
                  <a:schemeClr val="tx1"/>
                </a:solidFill>
                <a:ea typeface="MS PGothic" panose="020B0600070205080204" pitchFamily="34" charset="-128"/>
              </a:rPr>
              <a:t> == '</a:t>
            </a:r>
            <a:r>
              <a:rPr lang="en-US" altLang="en-US" sz="2025" dirty="0" err="1">
                <a:solidFill>
                  <a:schemeClr val="tx1"/>
                </a:solidFill>
                <a:ea typeface="MS PGothic" panose="020B0600070205080204" pitchFamily="34" charset="-128"/>
              </a:rPr>
              <a:t>es</a:t>
            </a:r>
            <a:r>
              <a:rPr lang="en-US" altLang="en-US" sz="2025" dirty="0">
                <a:solidFill>
                  <a:schemeClr val="tx1"/>
                </a:solidFill>
                <a:ea typeface="MS PGothic" panose="020B0600070205080204" pitchFamily="34" charset="-128"/>
              </a:rPr>
              <a:t>':</a:t>
            </a:r>
          </a:p>
          <a:p>
            <a:pPr algn="l" eaLnBrk="1" hangingPunct="1"/>
            <a:r>
              <a:rPr lang="en-US" altLang="en-US" sz="2025" dirty="0">
                <a:solidFill>
                  <a:schemeClr val="tx1"/>
                </a:solidFill>
                <a:ea typeface="MS PGothic" panose="020B0600070205080204" pitchFamily="34" charset="-128"/>
              </a:rPr>
              <a:t>...            </a:t>
            </a:r>
            <a:r>
              <a:rPr lang="en-US" altLang="en-US" sz="2025" dirty="0">
                <a:solidFill>
                  <a:srgbClr val="FFFF00"/>
                </a:solidFill>
                <a:ea typeface="MS PGothic" panose="020B0600070205080204" pitchFamily="34" charset="-128"/>
              </a:rPr>
              <a:t>print</a:t>
            </a:r>
            <a:r>
              <a:rPr lang="en-US" altLang="en-US" sz="2025" dirty="0">
                <a:solidFill>
                  <a:schemeClr val="tx1"/>
                </a:solidFill>
                <a:ea typeface="MS PGothic" panose="020B0600070205080204" pitchFamily="34" charset="-128"/>
              </a:rPr>
              <a:t> '</a:t>
            </a:r>
            <a:r>
              <a:rPr lang="en-US" altLang="en-US" sz="2025" dirty="0" err="1">
                <a:solidFill>
                  <a:schemeClr val="tx1"/>
                </a:solidFill>
                <a:ea typeface="MS PGothic" panose="020B0600070205080204" pitchFamily="34" charset="-128"/>
              </a:rPr>
              <a:t>Hola</a:t>
            </a:r>
            <a:r>
              <a:rPr lang="en-US" altLang="en-US" sz="2025" dirty="0">
                <a:solidFill>
                  <a:schemeClr val="tx1"/>
                </a:solidFill>
                <a:ea typeface="MS PGothic" panose="020B0600070205080204" pitchFamily="34" charset="-128"/>
              </a:rPr>
              <a:t>’</a:t>
            </a:r>
          </a:p>
          <a:p>
            <a:pPr algn="l" eaLnBrk="1" hangingPunct="1"/>
            <a:r>
              <a:rPr lang="en-US" altLang="en-US" sz="2025" dirty="0">
                <a:solidFill>
                  <a:schemeClr val="tx1"/>
                </a:solidFill>
                <a:ea typeface="MS PGothic" panose="020B0600070205080204" pitchFamily="34" charset="-128"/>
              </a:rPr>
              <a:t>...         </a:t>
            </a:r>
            <a:r>
              <a:rPr lang="en-US" altLang="en-US" sz="2025" dirty="0" err="1">
                <a:solidFill>
                  <a:srgbClr val="FFFF00"/>
                </a:solidFill>
                <a:ea typeface="MS PGothic" panose="020B0600070205080204" pitchFamily="34" charset="-128"/>
              </a:rPr>
              <a:t>elif</a:t>
            </a:r>
            <a:r>
              <a:rPr lang="en-US" altLang="en-US" sz="2025" dirty="0">
                <a:solidFill>
                  <a:schemeClr val="tx1"/>
                </a:solidFill>
                <a:ea typeface="MS PGothic" panose="020B0600070205080204" pitchFamily="34" charset="-128"/>
              </a:rPr>
              <a:t> </a:t>
            </a:r>
            <a:r>
              <a:rPr lang="en-US" altLang="en-US" sz="2025" dirty="0" err="1">
                <a:solidFill>
                  <a:srgbClr val="00FFFF"/>
                </a:solidFill>
                <a:ea typeface="MS PGothic" panose="020B0600070205080204" pitchFamily="34" charset="-128"/>
              </a:rPr>
              <a:t>lang</a:t>
            </a:r>
            <a:r>
              <a:rPr lang="en-US" altLang="en-US" sz="2025" dirty="0">
                <a:solidFill>
                  <a:schemeClr val="tx1"/>
                </a:solidFill>
                <a:ea typeface="MS PGothic" panose="020B0600070205080204" pitchFamily="34" charset="-128"/>
              </a:rPr>
              <a:t> == '</a:t>
            </a:r>
            <a:r>
              <a:rPr lang="en-US" altLang="en-US" sz="2025" dirty="0" err="1">
                <a:solidFill>
                  <a:schemeClr val="tx1"/>
                </a:solidFill>
                <a:ea typeface="MS PGothic" panose="020B0600070205080204" pitchFamily="34" charset="-128"/>
              </a:rPr>
              <a:t>fr</a:t>
            </a:r>
            <a:r>
              <a:rPr lang="en-US" altLang="en-US" sz="2025" dirty="0">
                <a:solidFill>
                  <a:schemeClr val="tx1"/>
                </a:solidFill>
                <a:ea typeface="MS PGothic" panose="020B0600070205080204" pitchFamily="34" charset="-128"/>
              </a:rPr>
              <a:t>':</a:t>
            </a:r>
          </a:p>
          <a:p>
            <a:pPr algn="l" eaLnBrk="1" hangingPunct="1"/>
            <a:r>
              <a:rPr lang="en-US" altLang="en-US" sz="2025" dirty="0">
                <a:solidFill>
                  <a:schemeClr val="tx1"/>
                </a:solidFill>
                <a:ea typeface="MS PGothic" panose="020B0600070205080204" pitchFamily="34" charset="-128"/>
              </a:rPr>
              <a:t>...            </a:t>
            </a:r>
            <a:r>
              <a:rPr lang="en-US" altLang="en-US" sz="2025" dirty="0">
                <a:solidFill>
                  <a:srgbClr val="FFFF00"/>
                </a:solidFill>
                <a:ea typeface="MS PGothic" panose="020B0600070205080204" pitchFamily="34" charset="-128"/>
              </a:rPr>
              <a:t>print</a:t>
            </a:r>
            <a:r>
              <a:rPr lang="en-US" altLang="en-US" sz="2025" dirty="0">
                <a:solidFill>
                  <a:schemeClr val="tx1"/>
                </a:solidFill>
                <a:ea typeface="MS PGothic" panose="020B0600070205080204" pitchFamily="34" charset="-128"/>
              </a:rPr>
              <a:t> 'Bonjour’</a:t>
            </a:r>
          </a:p>
          <a:p>
            <a:pPr algn="l" eaLnBrk="1" hangingPunct="1"/>
            <a:r>
              <a:rPr lang="en-US" altLang="en-US" sz="2025" dirty="0">
                <a:solidFill>
                  <a:schemeClr val="tx1"/>
                </a:solidFill>
                <a:ea typeface="MS PGothic" panose="020B0600070205080204" pitchFamily="34" charset="-128"/>
              </a:rPr>
              <a:t>...         </a:t>
            </a:r>
            <a:r>
              <a:rPr lang="en-US" altLang="en-US" sz="2025" dirty="0">
                <a:solidFill>
                  <a:srgbClr val="FFFF00"/>
                </a:solidFill>
                <a:ea typeface="MS PGothic" panose="020B0600070205080204" pitchFamily="34" charset="-128"/>
              </a:rPr>
              <a:t>else:</a:t>
            </a:r>
          </a:p>
          <a:p>
            <a:pPr algn="l" eaLnBrk="1" hangingPunct="1"/>
            <a:r>
              <a:rPr lang="en-US" altLang="en-US" sz="2025" dirty="0">
                <a:solidFill>
                  <a:schemeClr val="tx1"/>
                </a:solidFill>
                <a:ea typeface="MS PGothic" panose="020B0600070205080204" pitchFamily="34" charset="-128"/>
              </a:rPr>
              <a:t>...     </a:t>
            </a:r>
            <a:r>
              <a:rPr lang="en-US" altLang="en-US" sz="2025" dirty="0">
                <a:solidFill>
                  <a:srgbClr val="FFFF00"/>
                </a:solidFill>
                <a:ea typeface="MS PGothic" panose="020B0600070205080204" pitchFamily="34" charset="-128"/>
              </a:rPr>
              <a:t>       print</a:t>
            </a:r>
            <a:r>
              <a:rPr lang="en-US" altLang="en-US" sz="2025" dirty="0">
                <a:solidFill>
                  <a:schemeClr val="tx1"/>
                </a:solidFill>
                <a:ea typeface="MS PGothic" panose="020B0600070205080204" pitchFamily="34" charset="-128"/>
              </a:rPr>
              <a:t> 'Hello’</a:t>
            </a:r>
          </a:p>
          <a:p>
            <a:pPr algn="l" eaLnBrk="1" hangingPunct="1"/>
            <a:r>
              <a:rPr lang="en-US" altLang="en-US" sz="2025" dirty="0">
                <a:solidFill>
                  <a:schemeClr val="tx1"/>
                </a:solidFill>
                <a:ea typeface="MS PGothic" panose="020B0600070205080204" pitchFamily="34" charset="-128"/>
              </a:rPr>
              <a:t>... </a:t>
            </a:r>
          </a:p>
          <a:p>
            <a:pPr algn="l" eaLnBrk="1" hangingPunct="1"/>
            <a:r>
              <a:rPr lang="en-US" altLang="en-US" sz="2025" dirty="0">
                <a:solidFill>
                  <a:schemeClr val="tx1"/>
                </a:solidFill>
                <a:ea typeface="MS PGothic" panose="020B0600070205080204" pitchFamily="34" charset="-128"/>
              </a:rPr>
              <a:t>&gt;&gt;&gt; </a:t>
            </a:r>
            <a:r>
              <a:rPr lang="en-US" altLang="en-US" sz="2025" dirty="0">
                <a:solidFill>
                  <a:srgbClr val="00FF00"/>
                </a:solidFill>
                <a:ea typeface="MS PGothic" panose="020B0600070205080204" pitchFamily="34" charset="-128"/>
              </a:rPr>
              <a:t>greet</a:t>
            </a:r>
            <a:r>
              <a:rPr lang="en-US" altLang="en-US" sz="2025" dirty="0">
                <a:solidFill>
                  <a:schemeClr val="tx1"/>
                </a:solidFill>
                <a:ea typeface="MS PGothic" panose="020B0600070205080204" pitchFamily="34" charset="-128"/>
              </a:rPr>
              <a:t>(</a:t>
            </a:r>
            <a:r>
              <a:rPr lang="en-US" altLang="en-US" sz="2025" dirty="0">
                <a:solidFill>
                  <a:srgbClr val="FF7F00"/>
                </a:solidFill>
                <a:ea typeface="MS PGothic" panose="020B0600070205080204" pitchFamily="34" charset="-128"/>
              </a:rPr>
              <a:t>'</a:t>
            </a:r>
            <a:r>
              <a:rPr lang="en-US" altLang="en-US" sz="2025" dirty="0" err="1">
                <a:solidFill>
                  <a:srgbClr val="FF7F00"/>
                </a:solidFill>
                <a:ea typeface="MS PGothic" panose="020B0600070205080204" pitchFamily="34" charset="-128"/>
              </a:rPr>
              <a:t>en</a:t>
            </a:r>
            <a:r>
              <a:rPr lang="en-US" altLang="en-US" sz="2025" dirty="0">
                <a:solidFill>
                  <a:srgbClr val="FF7F00"/>
                </a:solidFill>
                <a:ea typeface="MS PGothic" panose="020B0600070205080204" pitchFamily="34" charset="-128"/>
              </a:rPr>
              <a:t>'</a:t>
            </a:r>
            <a:r>
              <a:rPr lang="en-US" altLang="en-US" sz="2025" dirty="0">
                <a:solidFill>
                  <a:schemeClr val="tx1"/>
                </a:solidFill>
                <a:ea typeface="MS PGothic" panose="020B0600070205080204" pitchFamily="34" charset="-128"/>
              </a:rPr>
              <a:t>)Hello</a:t>
            </a:r>
          </a:p>
          <a:p>
            <a:pPr algn="l" eaLnBrk="1" hangingPunct="1"/>
            <a:r>
              <a:rPr lang="en-US" altLang="en-US" sz="2025" dirty="0">
                <a:solidFill>
                  <a:schemeClr val="tx1"/>
                </a:solidFill>
                <a:ea typeface="MS PGothic" panose="020B0600070205080204" pitchFamily="34" charset="-128"/>
              </a:rPr>
              <a:t>&gt;&gt;&gt; </a:t>
            </a:r>
            <a:r>
              <a:rPr lang="en-US" altLang="en-US" sz="2025" dirty="0">
                <a:solidFill>
                  <a:srgbClr val="00FF00"/>
                </a:solidFill>
                <a:ea typeface="MS PGothic" panose="020B0600070205080204" pitchFamily="34" charset="-128"/>
              </a:rPr>
              <a:t>greet</a:t>
            </a:r>
            <a:r>
              <a:rPr lang="en-US" altLang="en-US" sz="2025" dirty="0">
                <a:solidFill>
                  <a:schemeClr val="tx1"/>
                </a:solidFill>
                <a:ea typeface="MS PGothic" panose="020B0600070205080204" pitchFamily="34" charset="-128"/>
              </a:rPr>
              <a:t>(</a:t>
            </a:r>
            <a:r>
              <a:rPr lang="en-US" altLang="en-US" sz="2025" dirty="0">
                <a:solidFill>
                  <a:srgbClr val="FF7F00"/>
                </a:solidFill>
                <a:ea typeface="MS PGothic" panose="020B0600070205080204" pitchFamily="34" charset="-128"/>
              </a:rPr>
              <a:t>'</a:t>
            </a:r>
            <a:r>
              <a:rPr lang="en-US" altLang="en-US" sz="2025" dirty="0" err="1">
                <a:solidFill>
                  <a:srgbClr val="FF7F00"/>
                </a:solidFill>
                <a:ea typeface="MS PGothic" panose="020B0600070205080204" pitchFamily="34" charset="-128"/>
              </a:rPr>
              <a:t>es</a:t>
            </a:r>
            <a:r>
              <a:rPr lang="en-US" altLang="en-US" sz="2025" dirty="0">
                <a:solidFill>
                  <a:srgbClr val="FF7F00"/>
                </a:solidFill>
                <a:ea typeface="MS PGothic" panose="020B0600070205080204" pitchFamily="34" charset="-128"/>
              </a:rPr>
              <a:t>'</a:t>
            </a:r>
            <a:r>
              <a:rPr lang="en-US" altLang="en-US" sz="2025" dirty="0">
                <a:solidFill>
                  <a:schemeClr val="tx1"/>
                </a:solidFill>
                <a:ea typeface="MS PGothic" panose="020B0600070205080204" pitchFamily="34" charset="-128"/>
              </a:rPr>
              <a:t>)</a:t>
            </a:r>
            <a:r>
              <a:rPr lang="en-US" altLang="en-US" sz="2025" dirty="0" err="1">
                <a:solidFill>
                  <a:schemeClr val="tx1"/>
                </a:solidFill>
                <a:ea typeface="MS PGothic" panose="020B0600070205080204" pitchFamily="34" charset="-128"/>
              </a:rPr>
              <a:t>Hola</a:t>
            </a:r>
            <a:endParaRPr lang="en-US" altLang="en-US" sz="2025" dirty="0">
              <a:solidFill>
                <a:schemeClr val="tx1"/>
              </a:solidFill>
              <a:ea typeface="MS PGothic" panose="020B0600070205080204" pitchFamily="34" charset="-128"/>
            </a:endParaRPr>
          </a:p>
          <a:p>
            <a:pPr algn="l" eaLnBrk="1" hangingPunct="1"/>
            <a:r>
              <a:rPr lang="en-US" altLang="en-US" sz="2025" dirty="0">
                <a:solidFill>
                  <a:schemeClr val="tx1"/>
                </a:solidFill>
                <a:ea typeface="MS PGothic" panose="020B0600070205080204" pitchFamily="34" charset="-128"/>
              </a:rPr>
              <a:t>&gt;&gt;&gt; </a:t>
            </a:r>
            <a:r>
              <a:rPr lang="en-US" altLang="en-US" sz="2025" dirty="0">
                <a:solidFill>
                  <a:srgbClr val="00FF00"/>
                </a:solidFill>
                <a:ea typeface="MS PGothic" panose="020B0600070205080204" pitchFamily="34" charset="-128"/>
              </a:rPr>
              <a:t>greet</a:t>
            </a:r>
            <a:r>
              <a:rPr lang="en-US" altLang="en-US" sz="2025" dirty="0">
                <a:solidFill>
                  <a:schemeClr val="tx1"/>
                </a:solidFill>
                <a:ea typeface="MS PGothic" panose="020B0600070205080204" pitchFamily="34" charset="-128"/>
              </a:rPr>
              <a:t>(</a:t>
            </a:r>
            <a:r>
              <a:rPr lang="en-US" altLang="en-US" sz="2025" dirty="0">
                <a:solidFill>
                  <a:srgbClr val="FF7F00"/>
                </a:solidFill>
                <a:ea typeface="MS PGothic" panose="020B0600070205080204" pitchFamily="34" charset="-128"/>
              </a:rPr>
              <a:t>'</a:t>
            </a:r>
            <a:r>
              <a:rPr lang="en-US" altLang="en-US" sz="2025" dirty="0" err="1">
                <a:solidFill>
                  <a:srgbClr val="FF7F00"/>
                </a:solidFill>
                <a:ea typeface="MS PGothic" panose="020B0600070205080204" pitchFamily="34" charset="-128"/>
              </a:rPr>
              <a:t>fr</a:t>
            </a:r>
            <a:r>
              <a:rPr lang="en-US" altLang="en-US" sz="2025" dirty="0">
                <a:solidFill>
                  <a:srgbClr val="FF7F00"/>
                </a:solidFill>
                <a:ea typeface="MS PGothic" panose="020B0600070205080204" pitchFamily="34" charset="-128"/>
              </a:rPr>
              <a:t>'</a:t>
            </a:r>
            <a:r>
              <a:rPr lang="en-US" altLang="en-US" sz="2025" dirty="0">
                <a:solidFill>
                  <a:schemeClr val="tx1"/>
                </a:solidFill>
                <a:ea typeface="MS PGothic" panose="020B0600070205080204" pitchFamily="34" charset="-128"/>
              </a:rPr>
              <a:t>)Bonjour</a:t>
            </a:r>
          </a:p>
          <a:p>
            <a:pPr algn="l" eaLnBrk="1" hangingPunct="1"/>
            <a:r>
              <a:rPr lang="en-US" altLang="en-US" sz="2025" dirty="0">
                <a:solidFill>
                  <a:schemeClr val="tx1"/>
                </a:solidFill>
                <a:ea typeface="MS PGothic" panose="020B0600070205080204" pitchFamily="34" charset="-128"/>
              </a:rPr>
              <a:t>&gt;&gt;&gt; </a:t>
            </a:r>
          </a:p>
        </p:txBody>
      </p:sp>
    </p:spTree>
    <p:extLst>
      <p:ext uri="{BB962C8B-B14F-4D97-AF65-F5344CB8AC3E}">
        <p14:creationId xmlns:p14="http://schemas.microsoft.com/office/powerpoint/2010/main" val="8202406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593" y="1290840"/>
            <a:ext cx="10984800" cy="637600"/>
          </a:xfrm>
        </p:spPr>
        <p:txBody>
          <a:bodyPr vert="horz" lIns="82613" tIns="41307" rIns="82613" bIns="41307" rtlCol="0" anchor="ctr">
            <a:normAutofit/>
          </a:bodyPr>
          <a:lstStyle/>
          <a:p>
            <a:pPr algn="l"/>
            <a:r>
              <a:rPr lang="en-US" sz="3200" u="sng" dirty="0"/>
              <a:t>What</a:t>
            </a:r>
            <a:r>
              <a:rPr lang="en-US" sz="3200" dirty="0"/>
              <a:t> you will </a:t>
            </a:r>
            <a:r>
              <a:rPr lang="en-US" sz="3200" u="sng" dirty="0"/>
              <a:t>get</a:t>
            </a:r>
            <a:r>
              <a:rPr lang="en-US" sz="3200" dirty="0"/>
              <a:t> from this Free 30 Days Master Class?</a:t>
            </a:r>
          </a:p>
        </p:txBody>
      </p:sp>
      <p:sp>
        <p:nvSpPr>
          <p:cNvPr id="3" name="Rectangle 2"/>
          <p:cNvSpPr/>
          <p:nvPr/>
        </p:nvSpPr>
        <p:spPr>
          <a:xfrm>
            <a:off x="2103480" y="2597817"/>
            <a:ext cx="7603384" cy="1560748"/>
          </a:xfrm>
          <a:prstGeom prst="rect">
            <a:avLst/>
          </a:prstGeom>
        </p:spPr>
        <p:txBody>
          <a:bodyPr wrap="square" lIns="82613" tIns="41307" rIns="82613" bIns="41307">
            <a:spAutoFit/>
          </a:bodyPr>
          <a:lstStyle/>
          <a:p>
            <a:pPr marL="413055" indent="-413055">
              <a:buFont typeface="+mj-lt"/>
              <a:buAutoNum type="arabicPeriod"/>
            </a:pPr>
            <a:r>
              <a:rPr lang="en-US" sz="3200" dirty="0">
                <a:latin typeface="Times New Roman" panose="02020603050405020304" pitchFamily="18" charset="0"/>
                <a:cs typeface="Times New Roman" panose="02020603050405020304" pitchFamily="18" charset="0"/>
              </a:rPr>
              <a:t>You can attend YouTube Live Class</a:t>
            </a:r>
          </a:p>
          <a:p>
            <a:pPr marL="413055" indent="-413055">
              <a:buFont typeface="+mj-lt"/>
              <a:buAutoNum type="arabicPeriod"/>
            </a:pPr>
            <a:r>
              <a:rPr lang="en-US" sz="3200" dirty="0">
                <a:latin typeface="Times New Roman" panose="02020603050405020304" pitchFamily="18" charset="0"/>
                <a:cs typeface="Times New Roman" panose="02020603050405020304" pitchFamily="18" charset="0"/>
              </a:rPr>
              <a:t>Free E-Certificate ( WEBINAR PARTICIPATION CERTIFICATE)</a:t>
            </a:r>
          </a:p>
        </p:txBody>
      </p:sp>
    </p:spTree>
    <p:extLst>
      <p:ext uri="{BB962C8B-B14F-4D97-AF65-F5344CB8AC3E}">
        <p14:creationId xmlns:p14="http://schemas.microsoft.com/office/powerpoint/2010/main" val="812726832"/>
      </p:ext>
    </p:extLst>
  </p:cSld>
  <p:clrMapOvr>
    <a:masterClrMapping/>
  </p:clrMapOvr>
  <mc:AlternateContent xmlns:mc="http://schemas.openxmlformats.org/markup-compatibility/2006" xmlns:p14="http://schemas.microsoft.com/office/powerpoint/2010/main">
    <mc:Choice Requires="p14">
      <p:transition spd="slow" p14:dur="2000" advTm="2648"/>
    </mc:Choice>
    <mc:Fallback xmlns="">
      <p:transition spd="slow" advTm="2648"/>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noGrp="1" noChangeArrowheads="1"/>
          </p:cNvSpPr>
          <p:nvPr>
            <p:ph type="title"/>
          </p:nvPr>
        </p:nvSpPr>
        <p:spPr/>
        <p:txBody>
          <a:bodyPr/>
          <a:lstStyle/>
          <a:p>
            <a:pPr eaLnBrk="1" hangingPunct="1">
              <a:defRPr/>
            </a:pPr>
            <a:r>
              <a:rPr lang="en-US" smtClean="0">
                <a:solidFill>
                  <a:srgbClr val="FF7F00"/>
                </a:solidFill>
                <a:sym typeface="Gill Sans" charset="0"/>
              </a:rPr>
              <a:t>Return</a:t>
            </a:r>
            <a:r>
              <a:rPr lang="en-US" smtClean="0">
                <a:solidFill>
                  <a:srgbClr val="00FF00"/>
                </a:solidFill>
                <a:sym typeface="Gill Sans" charset="0"/>
              </a:rPr>
              <a:t> Values</a:t>
            </a:r>
          </a:p>
        </p:txBody>
      </p:sp>
      <p:sp>
        <p:nvSpPr>
          <p:cNvPr id="33794" name="Rectangle 2"/>
          <p:cNvSpPr>
            <a:spLocks noGrp="1" noChangeArrowheads="1"/>
          </p:cNvSpPr>
          <p:nvPr>
            <p:ph idx="1"/>
          </p:nvPr>
        </p:nvSpPr>
        <p:spPr>
          <a:xfrm>
            <a:off x="2174081" y="2321720"/>
            <a:ext cx="7836694" cy="1450181"/>
          </a:xfrm>
        </p:spPr>
        <p:txBody>
          <a:bodyPr>
            <a:normAutofit fontScale="92500" lnSpcReduction="10000"/>
          </a:bodyPr>
          <a:lstStyle/>
          <a:p>
            <a:pPr marL="421481">
              <a:buFont typeface="Gill Sans" charset="0"/>
              <a:buChar char="•"/>
              <a:defRPr/>
            </a:pPr>
            <a:r>
              <a:rPr lang="en-US" smtClean="0">
                <a:sym typeface="Gill Sans" charset="0"/>
              </a:rPr>
              <a:t>Often a function will take its arguments, do some computation and </a:t>
            </a:r>
            <a:r>
              <a:rPr lang="en-US" smtClean="0">
                <a:solidFill>
                  <a:srgbClr val="FF7F00"/>
                </a:solidFill>
                <a:sym typeface="Gill Sans" charset="0"/>
              </a:rPr>
              <a:t>return</a:t>
            </a:r>
            <a:r>
              <a:rPr lang="en-US" smtClean="0">
                <a:sym typeface="Gill Sans" charset="0"/>
              </a:rPr>
              <a:t> a value to be used as the value of the function call in the </a:t>
            </a:r>
            <a:r>
              <a:rPr lang="en-US" smtClean="0">
                <a:solidFill>
                  <a:srgbClr val="FF00FF"/>
                </a:solidFill>
                <a:sym typeface="Gill Sans" charset="0"/>
              </a:rPr>
              <a:t>calling expression</a:t>
            </a:r>
            <a:r>
              <a:rPr lang="en-US" smtClean="0">
                <a:sym typeface="Gill Sans" charset="0"/>
              </a:rPr>
              <a:t>.  The </a:t>
            </a:r>
            <a:r>
              <a:rPr lang="en-US" smtClean="0">
                <a:solidFill>
                  <a:srgbClr val="FF7F00"/>
                </a:solidFill>
                <a:sym typeface="Gill Sans" charset="0"/>
              </a:rPr>
              <a:t>return</a:t>
            </a:r>
            <a:r>
              <a:rPr lang="en-US" smtClean="0">
                <a:sym typeface="Gill Sans" charset="0"/>
              </a:rPr>
              <a:t> keyword is used for this.</a:t>
            </a:r>
          </a:p>
        </p:txBody>
      </p:sp>
      <p:sp>
        <p:nvSpPr>
          <p:cNvPr id="33795" name="Rectangle 3"/>
          <p:cNvSpPr>
            <a:spLocks/>
          </p:cNvSpPr>
          <p:nvPr/>
        </p:nvSpPr>
        <p:spPr bwMode="auto">
          <a:xfrm>
            <a:off x="2708076" y="4004072"/>
            <a:ext cx="4807744" cy="1593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b="1" dirty="0" err="1">
                <a:solidFill>
                  <a:srgbClr val="FF0000"/>
                </a:solidFill>
                <a:latin typeface="Courier" pitchFamily="-84" charset="0"/>
                <a:ea typeface="MS PGothic" panose="020B0600070205080204" pitchFamily="34" charset="-128"/>
                <a:sym typeface="Courier" pitchFamily="-84" charset="0"/>
              </a:rPr>
              <a:t>def</a:t>
            </a:r>
            <a:r>
              <a:rPr lang="en-US" altLang="en-US" sz="2025" b="1" dirty="0">
                <a:solidFill>
                  <a:srgbClr val="FF0000"/>
                </a:solidFill>
                <a:latin typeface="Courier" pitchFamily="-84" charset="0"/>
                <a:ea typeface="MS PGothic" panose="020B0600070205080204" pitchFamily="34" charset="-128"/>
                <a:sym typeface="Courier" pitchFamily="-84" charset="0"/>
              </a:rPr>
              <a:t> greet():</a:t>
            </a:r>
          </a:p>
          <a:p>
            <a:pPr algn="l" eaLnBrk="1" hangingPunct="1"/>
            <a:r>
              <a:rPr lang="en-US" altLang="en-US" sz="2025" b="1" dirty="0">
                <a:solidFill>
                  <a:srgbClr val="FF0000"/>
                </a:solidFill>
                <a:latin typeface="Courier" pitchFamily="-84" charset="0"/>
                <a:ea typeface="MS PGothic" panose="020B0600070205080204" pitchFamily="34" charset="-128"/>
                <a:sym typeface="Courier" pitchFamily="-84" charset="0"/>
              </a:rPr>
              <a:t>    return "Hello”</a:t>
            </a:r>
          </a:p>
          <a:p>
            <a:pPr algn="l" eaLnBrk="1" hangingPunct="1"/>
            <a:endParaRPr lang="en-US" altLang="en-US" sz="2025" b="1" dirty="0">
              <a:solidFill>
                <a:srgbClr val="FF0000"/>
              </a:solidFill>
              <a:latin typeface="Courier" pitchFamily="-84" charset="0"/>
              <a:ea typeface="MS PGothic" panose="020B0600070205080204" pitchFamily="34" charset="-128"/>
              <a:sym typeface="Courier" pitchFamily="-84" charset="0"/>
            </a:endParaRPr>
          </a:p>
          <a:p>
            <a:pPr algn="l" eaLnBrk="1" hangingPunct="1"/>
            <a:r>
              <a:rPr lang="en-US" altLang="en-US" sz="2025" b="1" dirty="0">
                <a:solidFill>
                  <a:srgbClr val="FF0000"/>
                </a:solidFill>
                <a:latin typeface="Courier" pitchFamily="-84" charset="0"/>
                <a:ea typeface="MS PGothic" panose="020B0600070205080204" pitchFamily="34" charset="-128"/>
                <a:sym typeface="Courier" pitchFamily="-84" charset="0"/>
              </a:rPr>
              <a:t>print (greet(), "Glenn”)</a:t>
            </a:r>
          </a:p>
          <a:p>
            <a:pPr algn="l" eaLnBrk="1" hangingPunct="1"/>
            <a:r>
              <a:rPr lang="en-US" altLang="en-US" sz="2025" b="1" dirty="0">
                <a:solidFill>
                  <a:srgbClr val="FF0000"/>
                </a:solidFill>
                <a:latin typeface="Courier" pitchFamily="-84" charset="0"/>
                <a:ea typeface="MS PGothic" panose="020B0600070205080204" pitchFamily="34" charset="-128"/>
                <a:sym typeface="Courier" pitchFamily="-84" charset="0"/>
              </a:rPr>
              <a:t>print (greet(), "Sally“)</a:t>
            </a:r>
          </a:p>
        </p:txBody>
      </p:sp>
      <p:sp>
        <p:nvSpPr>
          <p:cNvPr id="33796" name="Rectangle 4"/>
          <p:cNvSpPr>
            <a:spLocks/>
          </p:cNvSpPr>
          <p:nvPr/>
        </p:nvSpPr>
        <p:spPr bwMode="auto">
          <a:xfrm>
            <a:off x="7960520" y="4289823"/>
            <a:ext cx="2250281" cy="671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b="1">
                <a:solidFill>
                  <a:srgbClr val="00FF00"/>
                </a:solidFill>
                <a:latin typeface="Courier" pitchFamily="-84" charset="0"/>
                <a:ea typeface="MS PGothic" panose="020B0600070205080204" pitchFamily="34" charset="-128"/>
                <a:sym typeface="Courier" pitchFamily="-84" charset="0"/>
              </a:rPr>
              <a:t>Hello Glenn</a:t>
            </a:r>
          </a:p>
          <a:p>
            <a:pPr algn="l" eaLnBrk="1" hangingPunct="1"/>
            <a:r>
              <a:rPr lang="en-US" altLang="en-US" sz="2025" b="1">
                <a:solidFill>
                  <a:srgbClr val="00FF00"/>
                </a:solidFill>
                <a:latin typeface="Courier" pitchFamily="-84" charset="0"/>
                <a:ea typeface="MS PGothic" panose="020B0600070205080204" pitchFamily="34" charset="-128"/>
                <a:sym typeface="Courier" pitchFamily="-84" charset="0"/>
              </a:rPr>
              <a:t>Hello Sally</a:t>
            </a:r>
          </a:p>
        </p:txBody>
      </p:sp>
    </p:spTree>
    <p:extLst>
      <p:ext uri="{BB962C8B-B14F-4D97-AF65-F5344CB8AC3E}">
        <p14:creationId xmlns:p14="http://schemas.microsoft.com/office/powerpoint/2010/main" val="6810210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ph type="title"/>
          </p:nvPr>
        </p:nvSpPr>
        <p:spPr>
          <a:xfrm>
            <a:off x="2174082" y="992982"/>
            <a:ext cx="3929063" cy="1293019"/>
          </a:xfrm>
        </p:spPr>
        <p:txBody>
          <a:bodyPr/>
          <a:lstStyle/>
          <a:p>
            <a:pPr eaLnBrk="1" hangingPunct="1">
              <a:defRPr/>
            </a:pPr>
            <a:r>
              <a:rPr lang="en-US" smtClean="0">
                <a:solidFill>
                  <a:srgbClr val="FF00FF"/>
                </a:solidFill>
                <a:sym typeface="Gill Sans" charset="0"/>
              </a:rPr>
              <a:t>Return Value</a:t>
            </a:r>
          </a:p>
        </p:txBody>
      </p:sp>
      <p:sp>
        <p:nvSpPr>
          <p:cNvPr id="34818" name="Rectangle 2"/>
          <p:cNvSpPr>
            <a:spLocks noGrp="1" noChangeArrowheads="1"/>
          </p:cNvSpPr>
          <p:nvPr>
            <p:ph idx="1"/>
          </p:nvPr>
        </p:nvSpPr>
        <p:spPr>
          <a:xfrm>
            <a:off x="2174081" y="2321719"/>
            <a:ext cx="3386138" cy="3207544"/>
          </a:xfrm>
        </p:spPr>
        <p:txBody>
          <a:bodyPr>
            <a:normAutofit fontScale="92500" lnSpcReduction="20000"/>
          </a:bodyPr>
          <a:lstStyle/>
          <a:p>
            <a:pPr marL="421481"/>
            <a:r>
              <a:rPr lang="en-US" altLang="en-US" smtClean="0"/>
              <a:t>A </a:t>
            </a:r>
            <a:r>
              <a:rPr lang="ja-JP" altLang="en-US" smtClean="0">
                <a:latin typeface="Arial" panose="020B0604020202020204" pitchFamily="34" charset="0"/>
              </a:rPr>
              <a:t>“</a:t>
            </a:r>
            <a:r>
              <a:rPr lang="en-US" altLang="ja-JP" smtClean="0"/>
              <a:t>fruitful</a:t>
            </a:r>
            <a:r>
              <a:rPr lang="ja-JP" altLang="en-US" smtClean="0">
                <a:latin typeface="Arial" panose="020B0604020202020204" pitchFamily="34" charset="0"/>
              </a:rPr>
              <a:t>”</a:t>
            </a:r>
            <a:r>
              <a:rPr lang="en-US" altLang="ja-JP" smtClean="0"/>
              <a:t> </a:t>
            </a:r>
            <a:r>
              <a:rPr lang="en-US" altLang="ja-JP" smtClean="0">
                <a:solidFill>
                  <a:srgbClr val="00FF00"/>
                </a:solidFill>
              </a:rPr>
              <a:t>function</a:t>
            </a:r>
            <a:r>
              <a:rPr lang="en-US" altLang="ja-JP" smtClean="0"/>
              <a:t> is one that produces a </a:t>
            </a:r>
            <a:r>
              <a:rPr lang="en-US" altLang="ja-JP" smtClean="0">
                <a:solidFill>
                  <a:srgbClr val="FF00FF"/>
                </a:solidFill>
              </a:rPr>
              <a:t>result</a:t>
            </a:r>
            <a:r>
              <a:rPr lang="en-US" altLang="ja-JP" smtClean="0"/>
              <a:t> (or </a:t>
            </a:r>
            <a:r>
              <a:rPr lang="en-US" altLang="ja-JP" smtClean="0">
                <a:solidFill>
                  <a:srgbClr val="FFFF00"/>
                </a:solidFill>
              </a:rPr>
              <a:t>return</a:t>
            </a:r>
            <a:r>
              <a:rPr lang="en-US" altLang="ja-JP" smtClean="0">
                <a:solidFill>
                  <a:srgbClr val="00FF00"/>
                </a:solidFill>
              </a:rPr>
              <a:t> </a:t>
            </a:r>
            <a:r>
              <a:rPr lang="en-US" altLang="ja-JP" smtClean="0">
                <a:solidFill>
                  <a:srgbClr val="FF00FF"/>
                </a:solidFill>
              </a:rPr>
              <a:t>value</a:t>
            </a:r>
            <a:r>
              <a:rPr lang="en-US" altLang="ja-JP" smtClean="0"/>
              <a:t>)</a:t>
            </a:r>
          </a:p>
          <a:p>
            <a:pPr marL="421481"/>
            <a:r>
              <a:rPr lang="en-US" altLang="en-US" smtClean="0"/>
              <a:t>The </a:t>
            </a:r>
            <a:r>
              <a:rPr lang="en-US" altLang="en-US" smtClean="0">
                <a:solidFill>
                  <a:srgbClr val="FFFF00"/>
                </a:solidFill>
              </a:rPr>
              <a:t>return</a:t>
            </a:r>
            <a:r>
              <a:rPr lang="en-US" altLang="en-US" smtClean="0"/>
              <a:t> statement ends the </a:t>
            </a:r>
            <a:r>
              <a:rPr lang="en-US" altLang="en-US" smtClean="0">
                <a:solidFill>
                  <a:srgbClr val="00FF00"/>
                </a:solidFill>
              </a:rPr>
              <a:t>function</a:t>
            </a:r>
            <a:r>
              <a:rPr lang="en-US" altLang="en-US" smtClean="0"/>
              <a:t> execution and </a:t>
            </a:r>
            <a:r>
              <a:rPr lang="ja-JP" altLang="en-US" smtClean="0">
                <a:latin typeface="Arial" panose="020B0604020202020204" pitchFamily="34" charset="0"/>
              </a:rPr>
              <a:t>“</a:t>
            </a:r>
            <a:r>
              <a:rPr lang="en-US" altLang="ja-JP" smtClean="0"/>
              <a:t>sends back</a:t>
            </a:r>
            <a:r>
              <a:rPr lang="ja-JP" altLang="en-US" smtClean="0">
                <a:latin typeface="Arial" panose="020B0604020202020204" pitchFamily="34" charset="0"/>
              </a:rPr>
              <a:t>”</a:t>
            </a:r>
            <a:r>
              <a:rPr lang="en-US" altLang="ja-JP" smtClean="0"/>
              <a:t> the </a:t>
            </a:r>
            <a:r>
              <a:rPr lang="en-US" altLang="ja-JP" smtClean="0">
                <a:solidFill>
                  <a:srgbClr val="FF00FF"/>
                </a:solidFill>
              </a:rPr>
              <a:t>result</a:t>
            </a:r>
            <a:r>
              <a:rPr lang="en-US" altLang="ja-JP" smtClean="0"/>
              <a:t> of the </a:t>
            </a:r>
            <a:r>
              <a:rPr lang="en-US" altLang="ja-JP" smtClean="0">
                <a:solidFill>
                  <a:srgbClr val="00FF00"/>
                </a:solidFill>
              </a:rPr>
              <a:t>function</a:t>
            </a:r>
            <a:endParaRPr lang="en-US" altLang="en-US" smtClean="0">
              <a:solidFill>
                <a:srgbClr val="00FF00"/>
              </a:solidFill>
            </a:endParaRPr>
          </a:p>
        </p:txBody>
      </p:sp>
      <p:sp>
        <p:nvSpPr>
          <p:cNvPr id="34819" name="Rectangle 3"/>
          <p:cNvSpPr>
            <a:spLocks/>
          </p:cNvSpPr>
          <p:nvPr/>
        </p:nvSpPr>
        <p:spPr bwMode="auto">
          <a:xfrm>
            <a:off x="7178278" y="1244063"/>
            <a:ext cx="3419206" cy="4362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chemeClr val="tx1"/>
                </a:solidFill>
                <a:ea typeface="MS PGothic" panose="020B0600070205080204" pitchFamily="34" charset="-128"/>
              </a:rPr>
              <a:t>&gt;&gt;&gt; </a:t>
            </a:r>
            <a:r>
              <a:rPr lang="en-US" altLang="en-US" sz="2025">
                <a:solidFill>
                  <a:srgbClr val="FFFF00"/>
                </a:solidFill>
                <a:ea typeface="MS PGothic" panose="020B0600070205080204" pitchFamily="34" charset="-128"/>
              </a:rPr>
              <a:t>def</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greet</a:t>
            </a:r>
            <a:r>
              <a:rPr lang="en-US" altLang="en-US" sz="2025">
                <a:solidFill>
                  <a:schemeClr val="tx1"/>
                </a:solidFill>
                <a:ea typeface="MS PGothic" panose="020B0600070205080204" pitchFamily="34" charset="-128"/>
              </a:rPr>
              <a:t>(</a:t>
            </a:r>
            <a:r>
              <a:rPr lang="en-US" altLang="en-US" sz="2025">
                <a:solidFill>
                  <a:srgbClr val="00FFFF"/>
                </a:solidFill>
                <a:ea typeface="MS PGothic" panose="020B0600070205080204" pitchFamily="34" charset="-128"/>
              </a:rPr>
              <a:t>lang</a:t>
            </a:r>
            <a:r>
              <a:rPr lang="en-US" altLang="en-US" sz="2025">
                <a:solidFill>
                  <a:schemeClr val="tx1"/>
                </a:solidFill>
                <a:ea typeface="MS PGothic" panose="020B0600070205080204" pitchFamily="34" charset="-128"/>
              </a:rPr>
              <a:t>):</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if</a:t>
            </a:r>
            <a:r>
              <a:rPr lang="en-US" altLang="en-US" sz="2025">
                <a:solidFill>
                  <a:schemeClr val="tx1"/>
                </a:solidFill>
                <a:ea typeface="MS PGothic" panose="020B0600070205080204" pitchFamily="34" charset="-128"/>
              </a:rPr>
              <a:t> </a:t>
            </a:r>
            <a:r>
              <a:rPr lang="en-US" altLang="en-US" sz="2025">
                <a:solidFill>
                  <a:srgbClr val="00FFFF"/>
                </a:solidFill>
                <a:ea typeface="MS PGothic" panose="020B0600070205080204" pitchFamily="34" charset="-128"/>
              </a:rPr>
              <a:t>lang</a:t>
            </a:r>
            <a:r>
              <a:rPr lang="en-US" altLang="en-US" sz="2025">
                <a:solidFill>
                  <a:schemeClr val="tx1"/>
                </a:solidFill>
                <a:ea typeface="MS PGothic" panose="020B0600070205080204" pitchFamily="34" charset="-128"/>
              </a:rPr>
              <a:t> == 'es':</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return</a:t>
            </a:r>
            <a:r>
              <a:rPr lang="en-US" altLang="en-US" sz="2025">
                <a:solidFill>
                  <a:schemeClr val="tx1"/>
                </a:solidFill>
                <a:ea typeface="MS PGothic" panose="020B0600070205080204" pitchFamily="34" charset="-128"/>
              </a:rPr>
              <a:t> </a:t>
            </a:r>
            <a:r>
              <a:rPr lang="en-US" altLang="en-US" sz="2025">
                <a:solidFill>
                  <a:srgbClr val="FF00FF"/>
                </a:solidFill>
                <a:ea typeface="MS PGothic" panose="020B0600070205080204" pitchFamily="34" charset="-128"/>
              </a:rPr>
              <a:t>'Hola’</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elif</a:t>
            </a:r>
            <a:r>
              <a:rPr lang="en-US" altLang="en-US" sz="2025">
                <a:solidFill>
                  <a:schemeClr val="tx1"/>
                </a:solidFill>
                <a:ea typeface="MS PGothic" panose="020B0600070205080204" pitchFamily="34" charset="-128"/>
              </a:rPr>
              <a:t> </a:t>
            </a:r>
            <a:r>
              <a:rPr lang="en-US" altLang="en-US" sz="2025">
                <a:solidFill>
                  <a:srgbClr val="00FFFF"/>
                </a:solidFill>
                <a:ea typeface="MS PGothic" panose="020B0600070205080204" pitchFamily="34" charset="-128"/>
              </a:rPr>
              <a:t>lang</a:t>
            </a:r>
            <a:r>
              <a:rPr lang="en-US" altLang="en-US" sz="2025">
                <a:solidFill>
                  <a:schemeClr val="tx1"/>
                </a:solidFill>
                <a:ea typeface="MS PGothic" panose="020B0600070205080204" pitchFamily="34" charset="-128"/>
              </a:rPr>
              <a:t> == 'fr':</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return</a:t>
            </a:r>
            <a:r>
              <a:rPr lang="en-US" altLang="en-US" sz="2025">
                <a:solidFill>
                  <a:schemeClr val="tx1"/>
                </a:solidFill>
                <a:ea typeface="MS PGothic" panose="020B0600070205080204" pitchFamily="34" charset="-128"/>
              </a:rPr>
              <a:t> </a:t>
            </a:r>
            <a:r>
              <a:rPr lang="en-US" altLang="en-US" sz="2025">
                <a:solidFill>
                  <a:srgbClr val="FF00FF"/>
                </a:solidFill>
                <a:ea typeface="MS PGothic" panose="020B0600070205080204" pitchFamily="34" charset="-128"/>
              </a:rPr>
              <a:t>'Bonjour’</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else:</a:t>
            </a:r>
          </a:p>
          <a:p>
            <a:pPr algn="l" eaLnBrk="1" hangingPunct="1"/>
            <a:r>
              <a:rPr lang="en-US" altLang="en-US" sz="2025">
                <a:solidFill>
                  <a:schemeClr val="tx1"/>
                </a:solidFill>
                <a:ea typeface="MS PGothic" panose="020B0600070205080204" pitchFamily="34" charset="-128"/>
              </a:rPr>
              <a:t>...           </a:t>
            </a:r>
            <a:r>
              <a:rPr lang="en-US" altLang="en-US" sz="2025">
                <a:solidFill>
                  <a:srgbClr val="FFFF00"/>
                </a:solidFill>
                <a:ea typeface="MS PGothic" panose="020B0600070205080204" pitchFamily="34" charset="-128"/>
              </a:rPr>
              <a:t> return</a:t>
            </a:r>
            <a:r>
              <a:rPr lang="en-US" altLang="en-US" sz="2025">
                <a:solidFill>
                  <a:schemeClr val="tx1"/>
                </a:solidFill>
                <a:ea typeface="MS PGothic" panose="020B0600070205080204" pitchFamily="34" charset="-128"/>
              </a:rPr>
              <a:t> </a:t>
            </a:r>
            <a:r>
              <a:rPr lang="en-US" altLang="en-US" sz="2025">
                <a:solidFill>
                  <a:srgbClr val="FF00FF"/>
                </a:solidFill>
                <a:ea typeface="MS PGothic" panose="020B0600070205080204" pitchFamily="34" charset="-128"/>
              </a:rPr>
              <a:t>'Hello’</a:t>
            </a:r>
          </a:p>
          <a:p>
            <a:pPr algn="l" eaLnBrk="1" hangingPunct="1"/>
            <a:r>
              <a:rPr lang="en-US" altLang="en-US" sz="2025">
                <a:solidFill>
                  <a:schemeClr val="tx1"/>
                </a:solidFill>
                <a:ea typeface="MS PGothic" panose="020B0600070205080204" pitchFamily="34" charset="-128"/>
              </a:rPr>
              <a:t>... &gt;&gt;&gt;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greet</a:t>
            </a:r>
            <a:r>
              <a:rPr lang="en-US" altLang="en-US" sz="2025">
                <a:solidFill>
                  <a:schemeClr val="tx1"/>
                </a:solidFill>
                <a:ea typeface="MS PGothic" panose="020B0600070205080204" pitchFamily="34" charset="-128"/>
              </a:rPr>
              <a:t>(</a:t>
            </a:r>
            <a:r>
              <a:rPr lang="en-US" altLang="en-US" sz="2025">
                <a:solidFill>
                  <a:srgbClr val="FF7F00"/>
                </a:solidFill>
                <a:ea typeface="MS PGothic" panose="020B0600070205080204" pitchFamily="34" charset="-128"/>
              </a:rPr>
              <a:t>'en'</a:t>
            </a:r>
            <a:r>
              <a:rPr lang="en-US" altLang="en-US" sz="2025">
                <a:solidFill>
                  <a:schemeClr val="tx1"/>
                </a:solidFill>
                <a:ea typeface="MS PGothic" panose="020B0600070205080204" pitchFamily="34" charset="-128"/>
              </a:rPr>
              <a:t>),'Glenn’</a:t>
            </a:r>
          </a:p>
          <a:p>
            <a:pPr algn="l" eaLnBrk="1" hangingPunct="1"/>
            <a:r>
              <a:rPr lang="en-US" altLang="en-US" sz="2025">
                <a:solidFill>
                  <a:schemeClr val="tx1"/>
                </a:solidFill>
                <a:ea typeface="MS PGothic" panose="020B0600070205080204" pitchFamily="34" charset="-128"/>
              </a:rPr>
              <a:t>Hello Glenn</a:t>
            </a:r>
          </a:p>
          <a:p>
            <a:pPr algn="l" eaLnBrk="1" hangingPunct="1"/>
            <a:r>
              <a:rPr lang="en-US" altLang="en-US" sz="2025">
                <a:solidFill>
                  <a:schemeClr val="tx1"/>
                </a:solidFill>
                <a:ea typeface="MS PGothic" panose="020B0600070205080204" pitchFamily="34" charset="-128"/>
              </a:rPr>
              <a:t>&gt;&gt;&gt;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greet</a:t>
            </a:r>
            <a:r>
              <a:rPr lang="en-US" altLang="en-US" sz="2025">
                <a:solidFill>
                  <a:schemeClr val="tx1"/>
                </a:solidFill>
                <a:ea typeface="MS PGothic" panose="020B0600070205080204" pitchFamily="34" charset="-128"/>
              </a:rPr>
              <a:t>(</a:t>
            </a:r>
            <a:r>
              <a:rPr lang="en-US" altLang="en-US" sz="2025">
                <a:solidFill>
                  <a:srgbClr val="FF7F00"/>
                </a:solidFill>
                <a:ea typeface="MS PGothic" panose="020B0600070205080204" pitchFamily="34" charset="-128"/>
              </a:rPr>
              <a:t>'es'</a:t>
            </a:r>
            <a:r>
              <a:rPr lang="en-US" altLang="en-US" sz="2025">
                <a:solidFill>
                  <a:schemeClr val="tx1"/>
                </a:solidFill>
                <a:ea typeface="MS PGothic" panose="020B0600070205080204" pitchFamily="34" charset="-128"/>
              </a:rPr>
              <a:t>),'Sally’</a:t>
            </a:r>
          </a:p>
          <a:p>
            <a:pPr algn="l" eaLnBrk="1" hangingPunct="1"/>
            <a:r>
              <a:rPr lang="en-US" altLang="en-US" sz="2025">
                <a:solidFill>
                  <a:schemeClr val="tx1"/>
                </a:solidFill>
                <a:ea typeface="MS PGothic" panose="020B0600070205080204" pitchFamily="34" charset="-128"/>
              </a:rPr>
              <a:t>Hola Sally</a:t>
            </a:r>
          </a:p>
          <a:p>
            <a:pPr algn="l" eaLnBrk="1" hangingPunct="1"/>
            <a:r>
              <a:rPr lang="en-US" altLang="en-US" sz="2025">
                <a:solidFill>
                  <a:schemeClr val="tx1"/>
                </a:solidFill>
                <a:ea typeface="MS PGothic" panose="020B0600070205080204" pitchFamily="34" charset="-128"/>
              </a:rPr>
              <a:t>&gt;&gt;&gt;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greet</a:t>
            </a:r>
            <a:r>
              <a:rPr lang="en-US" altLang="en-US" sz="2025">
                <a:solidFill>
                  <a:schemeClr val="tx1"/>
                </a:solidFill>
                <a:ea typeface="MS PGothic" panose="020B0600070205080204" pitchFamily="34" charset="-128"/>
              </a:rPr>
              <a:t>(</a:t>
            </a:r>
            <a:r>
              <a:rPr lang="en-US" altLang="en-US" sz="2025">
                <a:solidFill>
                  <a:srgbClr val="FF7F00"/>
                </a:solidFill>
                <a:ea typeface="MS PGothic" panose="020B0600070205080204" pitchFamily="34" charset="-128"/>
              </a:rPr>
              <a:t>'fr'</a:t>
            </a:r>
            <a:r>
              <a:rPr lang="en-US" altLang="en-US" sz="2025">
                <a:solidFill>
                  <a:schemeClr val="tx1"/>
                </a:solidFill>
                <a:ea typeface="MS PGothic" panose="020B0600070205080204" pitchFamily="34" charset="-128"/>
              </a:rPr>
              <a:t>),'Michael’</a:t>
            </a:r>
          </a:p>
          <a:p>
            <a:pPr algn="l" eaLnBrk="1" hangingPunct="1"/>
            <a:r>
              <a:rPr lang="en-US" altLang="en-US" sz="2025">
                <a:solidFill>
                  <a:schemeClr val="tx1"/>
                </a:solidFill>
                <a:ea typeface="MS PGothic" panose="020B0600070205080204" pitchFamily="34" charset="-128"/>
              </a:rPr>
              <a:t>Bonjour Michael</a:t>
            </a:r>
          </a:p>
          <a:p>
            <a:pPr algn="l" eaLnBrk="1" hangingPunct="1"/>
            <a:r>
              <a:rPr lang="en-US" altLang="en-US" sz="2025">
                <a:solidFill>
                  <a:schemeClr val="tx1"/>
                </a:solidFill>
                <a:ea typeface="MS PGothic" panose="020B0600070205080204" pitchFamily="34" charset="-128"/>
              </a:rPr>
              <a:t>&gt;&gt;&gt; </a:t>
            </a:r>
          </a:p>
        </p:txBody>
      </p:sp>
    </p:spTree>
    <p:extLst>
      <p:ext uri="{BB962C8B-B14F-4D97-AF65-F5344CB8AC3E}">
        <p14:creationId xmlns:p14="http://schemas.microsoft.com/office/powerpoint/2010/main" val="24402385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1"/>
          <p:cNvSpPr>
            <a:spLocks noGrp="1" noChangeArrowheads="1"/>
          </p:cNvSpPr>
          <p:nvPr>
            <p:ph type="title"/>
          </p:nvPr>
        </p:nvSpPr>
        <p:spPr/>
        <p:txBody>
          <a:bodyPr/>
          <a:lstStyle/>
          <a:p>
            <a:pPr eaLnBrk="1" hangingPunct="1">
              <a:defRPr/>
            </a:pPr>
            <a:r>
              <a:rPr lang="en-US" sz="3994">
                <a:solidFill>
                  <a:srgbClr val="FF7F00"/>
                </a:solidFill>
                <a:sym typeface="Gill Sans" charset="0"/>
              </a:rPr>
              <a:t>Arguments</a:t>
            </a:r>
            <a:r>
              <a:rPr lang="en-US" sz="3994">
                <a:sym typeface="Gill Sans" charset="0"/>
              </a:rPr>
              <a:t>,</a:t>
            </a:r>
            <a:r>
              <a:rPr lang="en-US" sz="3994">
                <a:solidFill>
                  <a:srgbClr val="FFFF00"/>
                </a:solidFill>
                <a:sym typeface="Gill Sans" charset="0"/>
              </a:rPr>
              <a:t> </a:t>
            </a:r>
            <a:r>
              <a:rPr lang="en-US" sz="3994">
                <a:solidFill>
                  <a:srgbClr val="00FFFF"/>
                </a:solidFill>
                <a:sym typeface="Gill Sans" charset="0"/>
              </a:rPr>
              <a:t>Parameters</a:t>
            </a:r>
            <a:r>
              <a:rPr lang="en-US" sz="3994">
                <a:sym typeface="Gill Sans" charset="0"/>
              </a:rPr>
              <a:t>, and</a:t>
            </a:r>
            <a:r>
              <a:rPr lang="en-US" sz="3994">
                <a:solidFill>
                  <a:srgbClr val="FF00FF"/>
                </a:solidFill>
                <a:sym typeface="Gill Sans" charset="0"/>
              </a:rPr>
              <a:t> </a:t>
            </a:r>
            <a:r>
              <a:rPr lang="en-US" sz="3994">
                <a:solidFill>
                  <a:srgbClr val="00FF00"/>
                </a:solidFill>
                <a:sym typeface="Gill Sans" charset="0"/>
              </a:rPr>
              <a:t>Results</a:t>
            </a:r>
          </a:p>
        </p:txBody>
      </p:sp>
      <p:sp>
        <p:nvSpPr>
          <p:cNvPr id="35842" name="Rectangle 2"/>
          <p:cNvSpPr>
            <a:spLocks/>
          </p:cNvSpPr>
          <p:nvPr/>
        </p:nvSpPr>
        <p:spPr bwMode="auto">
          <a:xfrm>
            <a:off x="2199084" y="2485155"/>
            <a:ext cx="3218830" cy="62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a:solidFill>
                  <a:schemeClr val="tx1"/>
                </a:solidFill>
                <a:ea typeface="MS PGothic" panose="020B0600070205080204" pitchFamily="34" charset="-128"/>
              </a:rPr>
              <a:t>&gt;&gt;&gt; </a:t>
            </a:r>
            <a:r>
              <a:rPr lang="en-US" altLang="en-US" sz="2025">
                <a:solidFill>
                  <a:srgbClr val="00FF00"/>
                </a:solidFill>
                <a:ea typeface="MS PGothic" panose="020B0600070205080204" pitchFamily="34" charset="-128"/>
              </a:rPr>
              <a:t>big</a:t>
            </a:r>
            <a:r>
              <a:rPr lang="en-US" altLang="en-US" sz="2025">
                <a:solidFill>
                  <a:schemeClr val="tx1"/>
                </a:solidFill>
                <a:ea typeface="MS PGothic" panose="020B0600070205080204" pitchFamily="34" charset="-128"/>
              </a:rPr>
              <a:t> = </a:t>
            </a:r>
            <a:r>
              <a:rPr lang="en-US" altLang="en-US" sz="2025">
                <a:solidFill>
                  <a:srgbClr val="FF00FF"/>
                </a:solidFill>
                <a:ea typeface="MS PGothic" panose="020B0600070205080204" pitchFamily="34" charset="-128"/>
              </a:rPr>
              <a:t>max</a:t>
            </a:r>
            <a:r>
              <a:rPr lang="en-US" altLang="en-US" sz="2025">
                <a:solidFill>
                  <a:schemeClr val="tx1"/>
                </a:solidFill>
                <a:ea typeface="MS PGothic" panose="020B0600070205080204" pitchFamily="34" charset="-128"/>
              </a:rPr>
              <a:t>(</a:t>
            </a:r>
            <a:r>
              <a:rPr lang="en-US" altLang="en-US" sz="2025">
                <a:solidFill>
                  <a:srgbClr val="00FF00"/>
                </a:solidFill>
                <a:ea typeface="MS PGothic" panose="020B0600070205080204" pitchFamily="34" charset="-128"/>
              </a:rPr>
              <a:t>'Hello world'</a:t>
            </a:r>
            <a:r>
              <a:rPr lang="en-US" altLang="en-US" sz="2025">
                <a:solidFill>
                  <a:schemeClr val="tx1"/>
                </a:solidFill>
                <a:ea typeface="MS PGothic" panose="020B0600070205080204" pitchFamily="34" charset="-128"/>
              </a:rPr>
              <a:t>)</a:t>
            </a:r>
          </a:p>
          <a:p>
            <a:pPr algn="l" eaLnBrk="1" hangingPunct="1"/>
            <a:r>
              <a:rPr lang="en-US" altLang="en-US" sz="2025">
                <a:solidFill>
                  <a:schemeClr val="tx1"/>
                </a:solidFill>
                <a:ea typeface="MS PGothic" panose="020B0600070205080204" pitchFamily="34" charset="-128"/>
              </a:rPr>
              <a:t>&gt;&gt;&gt; </a:t>
            </a:r>
            <a:r>
              <a:rPr lang="en-US" altLang="en-US" sz="2025">
                <a:solidFill>
                  <a:srgbClr val="FFFF00"/>
                </a:solidFill>
                <a:ea typeface="MS PGothic" panose="020B0600070205080204" pitchFamily="34" charset="-128"/>
              </a:rPr>
              <a:t>print</a:t>
            </a:r>
            <a:r>
              <a:rPr lang="en-US" altLang="en-US" sz="2025">
                <a:solidFill>
                  <a:schemeClr val="tx1"/>
                </a:solidFill>
                <a:ea typeface="MS PGothic" panose="020B0600070205080204" pitchFamily="34" charset="-128"/>
              </a:rPr>
              <a:t> </a:t>
            </a:r>
            <a:r>
              <a:rPr lang="en-US" altLang="en-US" sz="2025">
                <a:solidFill>
                  <a:srgbClr val="00FF00"/>
                </a:solidFill>
                <a:ea typeface="MS PGothic" panose="020B0600070205080204" pitchFamily="34" charset="-128"/>
              </a:rPr>
              <a:t>big'w'</a:t>
            </a:r>
          </a:p>
        </p:txBody>
      </p:sp>
      <p:sp>
        <p:nvSpPr>
          <p:cNvPr id="35843" name="Rectangle 3"/>
          <p:cNvSpPr>
            <a:spLocks/>
          </p:cNvSpPr>
          <p:nvPr/>
        </p:nvSpPr>
        <p:spPr bwMode="auto">
          <a:xfrm>
            <a:off x="6088856" y="3186114"/>
            <a:ext cx="1600200" cy="2314575"/>
          </a:xfrm>
          <a:prstGeom prst="rect">
            <a:avLst/>
          </a:prstGeom>
          <a:solidFill>
            <a:srgbClr val="FF00FF"/>
          </a:solidFill>
          <a:ln>
            <a:noFill/>
          </a:ln>
          <a:extLst>
            <a:ext uri="{91240B29-F687-4F45-9708-019B960494DF}">
              <a14:hiddenLine xmlns:a14="http://schemas.microsoft.com/office/drawing/2010/main" w="25400" cap="flat">
                <a:solidFill>
                  <a:srgbClr val="000000"/>
                </a:solidFill>
                <a:miter lim="800000"/>
                <a:headEnd type="none" w="med" len="med"/>
                <a:tailEnd type="none" w="med" len="me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81">
                <a:solidFill>
                  <a:srgbClr val="FFFF00"/>
                </a:solidFill>
                <a:effectLst>
                  <a:outerShdw blurRad="38100" dist="38100" dir="2700000" algn="tl">
                    <a:srgbClr val="000000"/>
                  </a:outerShdw>
                </a:effectLst>
                <a:ea typeface="MS PGothic" panose="020B0600070205080204" pitchFamily="34" charset="-128"/>
              </a:rPr>
              <a:t>def</a:t>
            </a:r>
            <a:r>
              <a:rPr lang="en-US" altLang="en-US" sz="2081">
                <a:solidFill>
                  <a:schemeClr val="tx1"/>
                </a:solidFill>
                <a:effectLst>
                  <a:outerShdw blurRad="38100" dist="38100" dir="2700000" algn="tl">
                    <a:srgbClr val="000000"/>
                  </a:outerShdw>
                </a:effectLst>
                <a:ea typeface="MS PGothic" panose="020B0600070205080204" pitchFamily="34" charset="-128"/>
              </a:rPr>
              <a:t> max(</a:t>
            </a:r>
            <a:r>
              <a:rPr lang="en-US" altLang="en-US" sz="2081">
                <a:solidFill>
                  <a:srgbClr val="00FFFF"/>
                </a:solidFill>
                <a:effectLst>
                  <a:outerShdw blurRad="38100" dist="38100" dir="2700000" algn="tl">
                    <a:srgbClr val="000000"/>
                  </a:outerShdw>
                </a:effectLst>
                <a:ea typeface="MS PGothic" panose="020B0600070205080204" pitchFamily="34" charset="-128"/>
              </a:rPr>
              <a:t>inp</a:t>
            </a:r>
            <a:r>
              <a:rPr lang="en-US" altLang="en-US" sz="2081">
                <a:solidFill>
                  <a:schemeClr val="tx1"/>
                </a:solidFill>
                <a:effectLst>
                  <a:outerShdw blurRad="38100" dist="38100" dir="2700000" algn="tl">
                    <a:srgbClr val="000000"/>
                  </a:outerShdw>
                </a:effectLst>
                <a:ea typeface="MS PGothic" panose="020B0600070205080204" pitchFamily="34" charset="-128"/>
              </a:rPr>
              <a:t>):</a:t>
            </a:r>
          </a:p>
          <a:p>
            <a:pPr algn="l" eaLnBrk="1" hangingPunct="1"/>
            <a:r>
              <a:rPr lang="en-US" altLang="en-US" sz="2081">
                <a:solidFill>
                  <a:schemeClr val="tx1"/>
                </a:solidFill>
                <a:effectLst>
                  <a:outerShdw blurRad="38100" dist="38100" dir="2700000" algn="tl">
                    <a:srgbClr val="000000"/>
                  </a:outerShdw>
                </a:effectLst>
                <a:ea typeface="MS PGothic" panose="020B0600070205080204" pitchFamily="34" charset="-128"/>
              </a:rPr>
              <a:t>   blah</a:t>
            </a:r>
          </a:p>
          <a:p>
            <a:pPr algn="l" eaLnBrk="1" hangingPunct="1"/>
            <a:r>
              <a:rPr lang="en-US" altLang="en-US" sz="2081">
                <a:solidFill>
                  <a:schemeClr val="tx1"/>
                </a:solidFill>
                <a:effectLst>
                  <a:outerShdw blurRad="38100" dist="38100" dir="2700000" algn="tl">
                    <a:srgbClr val="000000"/>
                  </a:outerShdw>
                </a:effectLst>
                <a:ea typeface="MS PGothic" panose="020B0600070205080204" pitchFamily="34" charset="-128"/>
              </a:rPr>
              <a:t>   blah</a:t>
            </a:r>
          </a:p>
          <a:p>
            <a:pPr algn="l" eaLnBrk="1" hangingPunct="1"/>
            <a:r>
              <a:rPr lang="en-US" altLang="en-US" sz="2081">
                <a:solidFill>
                  <a:schemeClr val="tx1"/>
                </a:solidFill>
                <a:effectLst>
                  <a:outerShdw blurRad="38100" dist="38100" dir="2700000" algn="tl">
                    <a:srgbClr val="000000"/>
                  </a:outerShdw>
                </a:effectLst>
                <a:ea typeface="MS PGothic" panose="020B0600070205080204" pitchFamily="34" charset="-128"/>
              </a:rPr>
              <a:t>   </a:t>
            </a:r>
            <a:r>
              <a:rPr lang="en-US" altLang="en-US" sz="2081">
                <a:solidFill>
                  <a:srgbClr val="FFFF00"/>
                </a:solidFill>
                <a:effectLst>
                  <a:outerShdw blurRad="38100" dist="38100" dir="2700000" algn="tl">
                    <a:srgbClr val="000000"/>
                  </a:outerShdw>
                </a:effectLst>
                <a:ea typeface="MS PGothic" panose="020B0600070205080204" pitchFamily="34" charset="-128"/>
              </a:rPr>
              <a:t>for</a:t>
            </a:r>
            <a:r>
              <a:rPr lang="en-US" altLang="en-US" sz="2081">
                <a:solidFill>
                  <a:schemeClr val="tx1"/>
                </a:solidFill>
                <a:effectLst>
                  <a:outerShdw blurRad="38100" dist="38100" dir="2700000" algn="tl">
                    <a:srgbClr val="000000"/>
                  </a:outerShdw>
                </a:effectLst>
                <a:ea typeface="MS PGothic" panose="020B0600070205080204" pitchFamily="34" charset="-128"/>
              </a:rPr>
              <a:t> x </a:t>
            </a:r>
            <a:r>
              <a:rPr lang="en-US" altLang="en-US" sz="2081">
                <a:solidFill>
                  <a:srgbClr val="FFFF00"/>
                </a:solidFill>
                <a:effectLst>
                  <a:outerShdw blurRad="38100" dist="38100" dir="2700000" algn="tl">
                    <a:srgbClr val="000000"/>
                  </a:outerShdw>
                </a:effectLst>
                <a:ea typeface="MS PGothic" panose="020B0600070205080204" pitchFamily="34" charset="-128"/>
              </a:rPr>
              <a:t>in</a:t>
            </a:r>
            <a:r>
              <a:rPr lang="en-US" altLang="en-US" sz="2081">
                <a:solidFill>
                  <a:schemeClr val="tx1"/>
                </a:solidFill>
                <a:effectLst>
                  <a:outerShdw blurRad="38100" dist="38100" dir="2700000" algn="tl">
                    <a:srgbClr val="000000"/>
                  </a:outerShdw>
                </a:effectLst>
                <a:ea typeface="MS PGothic" panose="020B0600070205080204" pitchFamily="34" charset="-128"/>
              </a:rPr>
              <a:t> y:</a:t>
            </a:r>
          </a:p>
          <a:p>
            <a:pPr algn="l" eaLnBrk="1" hangingPunct="1"/>
            <a:r>
              <a:rPr lang="en-US" altLang="en-US" sz="2081">
                <a:solidFill>
                  <a:schemeClr val="tx1"/>
                </a:solidFill>
                <a:effectLst>
                  <a:outerShdw blurRad="38100" dist="38100" dir="2700000" algn="tl">
                    <a:srgbClr val="000000"/>
                  </a:outerShdw>
                </a:effectLst>
                <a:ea typeface="MS PGothic" panose="020B0600070205080204" pitchFamily="34" charset="-128"/>
              </a:rPr>
              <a:t>     blah</a:t>
            </a:r>
          </a:p>
          <a:p>
            <a:pPr algn="l" eaLnBrk="1" hangingPunct="1"/>
            <a:r>
              <a:rPr lang="en-US" altLang="en-US" sz="2081">
                <a:solidFill>
                  <a:schemeClr val="tx1"/>
                </a:solidFill>
                <a:effectLst>
                  <a:outerShdw blurRad="38100" dist="38100" dir="2700000" algn="tl">
                    <a:srgbClr val="000000"/>
                  </a:outerShdw>
                </a:effectLst>
                <a:ea typeface="MS PGothic" panose="020B0600070205080204" pitchFamily="34" charset="-128"/>
              </a:rPr>
              <a:t>     blah</a:t>
            </a:r>
          </a:p>
          <a:p>
            <a:pPr algn="l" eaLnBrk="1" hangingPunct="1"/>
            <a:r>
              <a:rPr lang="en-US" altLang="en-US" sz="2081">
                <a:solidFill>
                  <a:schemeClr val="tx1"/>
                </a:solidFill>
                <a:effectLst>
                  <a:outerShdw blurRad="38100" dist="38100" dir="2700000" algn="tl">
                    <a:srgbClr val="000000"/>
                  </a:outerShdw>
                </a:effectLst>
                <a:ea typeface="MS PGothic" panose="020B0600070205080204" pitchFamily="34" charset="-128"/>
              </a:rPr>
              <a:t>   </a:t>
            </a:r>
            <a:r>
              <a:rPr lang="en-US" altLang="en-US" sz="2081">
                <a:solidFill>
                  <a:srgbClr val="00FF00"/>
                </a:solidFill>
                <a:effectLst>
                  <a:outerShdw blurRad="38100" dist="38100" dir="2700000" algn="tl">
                    <a:srgbClr val="000000"/>
                  </a:outerShdw>
                </a:effectLst>
                <a:ea typeface="MS PGothic" panose="020B0600070205080204" pitchFamily="34" charset="-128"/>
              </a:rPr>
              <a:t>return </a:t>
            </a:r>
            <a:r>
              <a:rPr lang="ja-JP" altLang="en-US" sz="2081">
                <a:solidFill>
                  <a:srgbClr val="00FF00"/>
                </a:solidFill>
                <a:effectLst>
                  <a:outerShdw blurRad="38100" dist="38100" dir="2700000" algn="tl">
                    <a:srgbClr val="000000"/>
                  </a:outerShdw>
                </a:effectLst>
                <a:latin typeface="Arial" panose="020B0604020202020204" pitchFamily="34" charset="0"/>
                <a:ea typeface="MS PGothic" panose="020B0600070205080204" pitchFamily="34" charset="-128"/>
              </a:rPr>
              <a:t>‘</a:t>
            </a:r>
            <a:r>
              <a:rPr lang="en-US" altLang="ja-JP" sz="2081">
                <a:solidFill>
                  <a:srgbClr val="00FF00"/>
                </a:solidFill>
                <a:effectLst>
                  <a:outerShdw blurRad="38100" dist="38100" dir="2700000" algn="tl">
                    <a:srgbClr val="000000"/>
                  </a:outerShdw>
                </a:effectLst>
                <a:ea typeface="MS PGothic" panose="020B0600070205080204" pitchFamily="34" charset="-128"/>
              </a:rPr>
              <a:t>w</a:t>
            </a:r>
            <a:r>
              <a:rPr lang="ja-JP" altLang="en-US" sz="2081">
                <a:solidFill>
                  <a:srgbClr val="00FF00"/>
                </a:solidFill>
                <a:effectLst>
                  <a:outerShdw blurRad="38100" dist="38100" dir="2700000" algn="tl">
                    <a:srgbClr val="000000"/>
                  </a:outerShdw>
                </a:effectLst>
                <a:latin typeface="Arial" panose="020B0604020202020204" pitchFamily="34" charset="0"/>
                <a:ea typeface="MS PGothic" panose="020B0600070205080204" pitchFamily="34" charset="-128"/>
              </a:rPr>
              <a:t>’</a:t>
            </a:r>
            <a:endParaRPr lang="en-US" altLang="en-US" sz="2081">
              <a:solidFill>
                <a:srgbClr val="00FF00"/>
              </a:solidFill>
              <a:effectLst>
                <a:outerShdw blurRad="38100" dist="38100" dir="2700000" algn="tl">
                  <a:srgbClr val="000000"/>
                </a:outerShdw>
              </a:effectLst>
              <a:ea typeface="MS PGothic" panose="020B0600070205080204" pitchFamily="34" charset="-128"/>
            </a:endParaRPr>
          </a:p>
        </p:txBody>
      </p:sp>
      <p:sp>
        <p:nvSpPr>
          <p:cNvPr id="35844" name="Line 4"/>
          <p:cNvSpPr>
            <a:spLocks noChangeShapeType="1"/>
          </p:cNvSpPr>
          <p:nvPr/>
        </p:nvSpPr>
        <p:spPr bwMode="auto">
          <a:xfrm flipH="1">
            <a:off x="5219106" y="4004073"/>
            <a:ext cx="839391" cy="9823"/>
          </a:xfrm>
          <a:prstGeom prst="line">
            <a:avLst/>
          </a:prstGeom>
          <a:noFill/>
          <a:ln w="88900">
            <a:solidFill>
              <a:srgbClr val="FF7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35845" name="Rectangle 5"/>
          <p:cNvSpPr>
            <a:spLocks/>
          </p:cNvSpPr>
          <p:nvPr/>
        </p:nvSpPr>
        <p:spPr bwMode="auto">
          <a:xfrm>
            <a:off x="3509964" y="3848260"/>
            <a:ext cx="1615827"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ja-JP" altLang="en-US" sz="2025">
                <a:solidFill>
                  <a:srgbClr val="FF7F00"/>
                </a:solidFill>
                <a:latin typeface="Arial" panose="020B0604020202020204" pitchFamily="34" charset="0"/>
                <a:ea typeface="MS PGothic" panose="020B0600070205080204" pitchFamily="34" charset="-128"/>
              </a:rPr>
              <a:t>“</a:t>
            </a:r>
            <a:r>
              <a:rPr lang="en-US" altLang="ja-JP" sz="2025">
                <a:solidFill>
                  <a:srgbClr val="FF7F00"/>
                </a:solidFill>
                <a:ea typeface="MS PGothic" panose="020B0600070205080204" pitchFamily="34" charset="-128"/>
              </a:rPr>
              <a:t>Hello world</a:t>
            </a:r>
            <a:r>
              <a:rPr lang="ja-JP" altLang="en-US" sz="2025">
                <a:solidFill>
                  <a:srgbClr val="FF7F00"/>
                </a:solidFill>
                <a:latin typeface="Arial" panose="020B0604020202020204" pitchFamily="34" charset="0"/>
                <a:ea typeface="MS PGothic" panose="020B0600070205080204" pitchFamily="34" charset="-128"/>
              </a:rPr>
              <a:t>”</a:t>
            </a:r>
            <a:r>
              <a:rPr lang="en-US" altLang="ja-JP" sz="2025">
                <a:solidFill>
                  <a:srgbClr val="FF7F00"/>
                </a:solidFill>
                <a:ea typeface="MS PGothic" panose="020B0600070205080204" pitchFamily="34" charset="-128"/>
              </a:rPr>
              <a:t> </a:t>
            </a:r>
            <a:endParaRPr lang="en-US" altLang="en-US" sz="2025">
              <a:solidFill>
                <a:srgbClr val="FF7F00"/>
              </a:solidFill>
              <a:ea typeface="MS PGothic" panose="020B0600070205080204" pitchFamily="34" charset="-128"/>
            </a:endParaRPr>
          </a:p>
        </p:txBody>
      </p:sp>
      <p:sp>
        <p:nvSpPr>
          <p:cNvPr id="35846" name="Rectangle 6"/>
          <p:cNvSpPr>
            <a:spLocks/>
          </p:cNvSpPr>
          <p:nvPr/>
        </p:nvSpPr>
        <p:spPr bwMode="auto">
          <a:xfrm>
            <a:off x="8874026" y="3819685"/>
            <a:ext cx="447238"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ja-JP" altLang="en-US" sz="2025">
                <a:solidFill>
                  <a:srgbClr val="00FF00"/>
                </a:solidFill>
                <a:latin typeface="Arial" panose="020B0604020202020204" pitchFamily="34" charset="0"/>
                <a:ea typeface="MS PGothic" panose="020B0600070205080204" pitchFamily="34" charset="-128"/>
              </a:rPr>
              <a:t>‘</a:t>
            </a:r>
            <a:r>
              <a:rPr lang="en-US" altLang="ja-JP" sz="2025">
                <a:solidFill>
                  <a:srgbClr val="00FF00"/>
                </a:solidFill>
                <a:ea typeface="MS PGothic" panose="020B0600070205080204" pitchFamily="34" charset="-128"/>
              </a:rPr>
              <a:t>w</a:t>
            </a:r>
            <a:r>
              <a:rPr lang="ja-JP" altLang="en-US" sz="2025">
                <a:solidFill>
                  <a:srgbClr val="00FF00"/>
                </a:solidFill>
                <a:latin typeface="Arial" panose="020B0604020202020204" pitchFamily="34" charset="0"/>
                <a:ea typeface="MS PGothic" panose="020B0600070205080204" pitchFamily="34" charset="-128"/>
              </a:rPr>
              <a:t>’</a:t>
            </a:r>
            <a:endParaRPr lang="en-US" altLang="en-US" sz="2025">
              <a:solidFill>
                <a:srgbClr val="00FF00"/>
              </a:solidFill>
              <a:ea typeface="MS PGothic" panose="020B0600070205080204" pitchFamily="34" charset="-128"/>
            </a:endParaRPr>
          </a:p>
        </p:txBody>
      </p:sp>
      <p:sp>
        <p:nvSpPr>
          <p:cNvPr id="35847" name="Line 7"/>
          <p:cNvSpPr>
            <a:spLocks noChangeShapeType="1"/>
          </p:cNvSpPr>
          <p:nvPr/>
        </p:nvSpPr>
        <p:spPr bwMode="auto">
          <a:xfrm flipH="1">
            <a:off x="7797999" y="4004073"/>
            <a:ext cx="839391" cy="9823"/>
          </a:xfrm>
          <a:prstGeom prst="line">
            <a:avLst/>
          </a:prstGeom>
          <a:noFill/>
          <a:ln w="88900">
            <a:solidFill>
              <a:schemeClr val="tx1"/>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35848" name="Rectangle 8"/>
          <p:cNvSpPr>
            <a:spLocks/>
          </p:cNvSpPr>
          <p:nvPr/>
        </p:nvSpPr>
        <p:spPr bwMode="auto">
          <a:xfrm>
            <a:off x="2676823" y="4534060"/>
            <a:ext cx="1125308"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rgbClr val="FF7F00"/>
                </a:solidFill>
                <a:ea typeface="MS PGothic" panose="020B0600070205080204" pitchFamily="34" charset="-128"/>
              </a:rPr>
              <a:t>Argument</a:t>
            </a:r>
          </a:p>
        </p:txBody>
      </p:sp>
      <p:sp>
        <p:nvSpPr>
          <p:cNvPr id="35849" name="Line 9"/>
          <p:cNvSpPr>
            <a:spLocks noChangeShapeType="1"/>
          </p:cNvSpPr>
          <p:nvPr/>
        </p:nvSpPr>
        <p:spPr bwMode="auto">
          <a:xfrm flipH="1">
            <a:off x="3226892" y="4318398"/>
            <a:ext cx="403622" cy="193775"/>
          </a:xfrm>
          <a:prstGeom prst="line">
            <a:avLst/>
          </a:prstGeom>
          <a:noFill/>
          <a:ln w="76200">
            <a:solidFill>
              <a:srgbClr val="FF7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35850" name="Rectangle 10"/>
          <p:cNvSpPr>
            <a:spLocks/>
          </p:cNvSpPr>
          <p:nvPr/>
        </p:nvSpPr>
        <p:spPr bwMode="auto">
          <a:xfrm>
            <a:off x="7841754" y="2512379"/>
            <a:ext cx="1211870"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rgbClr val="00FFFF"/>
                </a:solidFill>
                <a:ea typeface="MS PGothic" panose="020B0600070205080204" pitchFamily="34" charset="-128"/>
              </a:rPr>
              <a:t>Parameter</a:t>
            </a:r>
          </a:p>
        </p:txBody>
      </p:sp>
      <p:sp>
        <p:nvSpPr>
          <p:cNvPr id="35851" name="Line 11"/>
          <p:cNvSpPr>
            <a:spLocks noChangeShapeType="1"/>
          </p:cNvSpPr>
          <p:nvPr/>
        </p:nvSpPr>
        <p:spPr bwMode="auto">
          <a:xfrm rot="10800000" flipH="1">
            <a:off x="7254181" y="2711948"/>
            <a:ext cx="431304" cy="589359"/>
          </a:xfrm>
          <a:prstGeom prst="line">
            <a:avLst/>
          </a:prstGeom>
          <a:noFill/>
          <a:ln w="76200">
            <a:solidFill>
              <a:srgbClr val="00FFFF"/>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
        <p:nvSpPr>
          <p:cNvPr id="35852" name="Rectangle 12"/>
          <p:cNvSpPr>
            <a:spLocks/>
          </p:cNvSpPr>
          <p:nvPr/>
        </p:nvSpPr>
        <p:spPr bwMode="auto">
          <a:xfrm>
            <a:off x="8849917" y="4669792"/>
            <a:ext cx="735779" cy="31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025">
                <a:solidFill>
                  <a:srgbClr val="00FF00"/>
                </a:solidFill>
                <a:ea typeface="MS PGothic" panose="020B0600070205080204" pitchFamily="34" charset="-128"/>
              </a:rPr>
              <a:t>Result</a:t>
            </a:r>
          </a:p>
        </p:txBody>
      </p:sp>
      <p:sp>
        <p:nvSpPr>
          <p:cNvPr id="35853" name="Line 13"/>
          <p:cNvSpPr>
            <a:spLocks noChangeShapeType="1"/>
          </p:cNvSpPr>
          <p:nvPr/>
        </p:nvSpPr>
        <p:spPr bwMode="auto">
          <a:xfrm>
            <a:off x="9049048" y="4198739"/>
            <a:ext cx="10716" cy="400050"/>
          </a:xfrm>
          <a:prstGeom prst="line">
            <a:avLst/>
          </a:prstGeom>
          <a:noFill/>
          <a:ln w="76200">
            <a:solidFill>
              <a:srgbClr val="00FF00"/>
            </a:solidFill>
            <a:miter lim="800000"/>
            <a:headEnd type="stealth" w="med" len="med"/>
            <a:tailEnd/>
          </a:ln>
          <a:extLst>
            <a:ext uri="{909E8E84-426E-40DD-AFC4-6F175D3DCCD1}">
              <a14:hiddenFill xmlns:a14="http://schemas.microsoft.com/office/drawing/2010/main">
                <a:noFill/>
              </a14:hiddenFill>
            </a:ext>
          </a:extLst>
        </p:spPr>
        <p:txBody>
          <a:bodyPr lIns="0" tIns="0" rIns="0" bIns="0"/>
          <a:lstStyle/>
          <a:p>
            <a:endParaRPr lang="en-IN" sz="1013"/>
          </a:p>
        </p:txBody>
      </p:sp>
    </p:spTree>
    <p:extLst>
      <p:ext uri="{BB962C8B-B14F-4D97-AF65-F5344CB8AC3E}">
        <p14:creationId xmlns:p14="http://schemas.microsoft.com/office/powerpoint/2010/main" val="30191791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1"/>
          <p:cNvSpPr>
            <a:spLocks noGrp="1" noChangeArrowheads="1"/>
          </p:cNvSpPr>
          <p:nvPr>
            <p:ph type="title"/>
          </p:nvPr>
        </p:nvSpPr>
        <p:spPr/>
        <p:txBody>
          <a:bodyPr/>
          <a:lstStyle/>
          <a:p>
            <a:pPr eaLnBrk="1" hangingPunct="1">
              <a:defRPr/>
            </a:pPr>
            <a:r>
              <a:rPr lang="en-US" smtClean="0">
                <a:sym typeface="Gill Sans" charset="0"/>
              </a:rPr>
              <a:t>Multiple </a:t>
            </a:r>
            <a:r>
              <a:rPr lang="en-US" smtClean="0">
                <a:solidFill>
                  <a:srgbClr val="00FFFF"/>
                </a:solidFill>
                <a:sym typeface="Gill Sans" charset="0"/>
              </a:rPr>
              <a:t>Parameters</a:t>
            </a:r>
            <a:r>
              <a:rPr lang="en-US" smtClean="0">
                <a:sym typeface="Gill Sans" charset="0"/>
              </a:rPr>
              <a:t> / </a:t>
            </a:r>
            <a:r>
              <a:rPr lang="en-US" smtClean="0">
                <a:solidFill>
                  <a:srgbClr val="FF7F00"/>
                </a:solidFill>
                <a:sym typeface="Gill Sans" charset="0"/>
              </a:rPr>
              <a:t>Arguments</a:t>
            </a:r>
          </a:p>
        </p:txBody>
      </p:sp>
      <p:sp>
        <p:nvSpPr>
          <p:cNvPr id="36866" name="Rectangle 2"/>
          <p:cNvSpPr>
            <a:spLocks noGrp="1" noChangeArrowheads="1"/>
          </p:cNvSpPr>
          <p:nvPr>
            <p:ph idx="1"/>
          </p:nvPr>
        </p:nvSpPr>
        <p:spPr>
          <a:xfrm>
            <a:off x="2174082" y="2321719"/>
            <a:ext cx="3571875" cy="3207544"/>
          </a:xfrm>
        </p:spPr>
        <p:txBody>
          <a:bodyPr>
            <a:normAutofit fontScale="85000" lnSpcReduction="10000"/>
          </a:bodyPr>
          <a:lstStyle/>
          <a:p>
            <a:pPr marL="421481">
              <a:buFont typeface="Gill Sans" charset="0"/>
              <a:buChar char="•"/>
              <a:defRPr/>
            </a:pPr>
            <a:r>
              <a:rPr lang="en-US" smtClean="0">
                <a:sym typeface="Gill Sans" charset="0"/>
              </a:rPr>
              <a:t>We can define more than one </a:t>
            </a:r>
            <a:r>
              <a:rPr lang="en-US" smtClean="0">
                <a:solidFill>
                  <a:srgbClr val="00FFFF"/>
                </a:solidFill>
                <a:sym typeface="Gill Sans" charset="0"/>
              </a:rPr>
              <a:t>parameter</a:t>
            </a:r>
            <a:r>
              <a:rPr lang="en-US" smtClean="0">
                <a:sym typeface="Gill Sans" charset="0"/>
              </a:rPr>
              <a:t> in the </a:t>
            </a:r>
            <a:r>
              <a:rPr lang="en-US" smtClean="0">
                <a:solidFill>
                  <a:srgbClr val="00FF00"/>
                </a:solidFill>
                <a:sym typeface="Gill Sans" charset="0"/>
              </a:rPr>
              <a:t>function</a:t>
            </a:r>
            <a:r>
              <a:rPr lang="en-US" smtClean="0">
                <a:solidFill>
                  <a:srgbClr val="FFFF00"/>
                </a:solidFill>
                <a:sym typeface="Gill Sans" charset="0"/>
              </a:rPr>
              <a:t> definition</a:t>
            </a:r>
          </a:p>
          <a:p>
            <a:pPr marL="421481">
              <a:buFont typeface="Gill Sans" charset="0"/>
              <a:buChar char="•"/>
              <a:defRPr/>
            </a:pPr>
            <a:r>
              <a:rPr lang="en-US" smtClean="0">
                <a:sym typeface="Gill Sans" charset="0"/>
              </a:rPr>
              <a:t>We simply add more </a:t>
            </a:r>
            <a:r>
              <a:rPr lang="en-US" smtClean="0">
                <a:solidFill>
                  <a:srgbClr val="FF7F00"/>
                </a:solidFill>
                <a:sym typeface="Gill Sans" charset="0"/>
              </a:rPr>
              <a:t>arguments</a:t>
            </a:r>
            <a:r>
              <a:rPr lang="en-US" smtClean="0">
                <a:sym typeface="Gill Sans" charset="0"/>
              </a:rPr>
              <a:t> when we call the </a:t>
            </a:r>
            <a:r>
              <a:rPr lang="en-US" smtClean="0">
                <a:solidFill>
                  <a:srgbClr val="00FF00"/>
                </a:solidFill>
                <a:sym typeface="Gill Sans" charset="0"/>
              </a:rPr>
              <a:t>function</a:t>
            </a:r>
          </a:p>
          <a:p>
            <a:pPr marL="421481">
              <a:buFont typeface="Gill Sans" charset="0"/>
              <a:buChar char="•"/>
              <a:defRPr/>
            </a:pPr>
            <a:r>
              <a:rPr lang="en-US" smtClean="0">
                <a:sym typeface="Gill Sans" charset="0"/>
              </a:rPr>
              <a:t>We match the number and order of arguments and parameters</a:t>
            </a:r>
          </a:p>
        </p:txBody>
      </p:sp>
      <p:sp>
        <p:nvSpPr>
          <p:cNvPr id="36867" name="Rectangle 3"/>
          <p:cNvSpPr>
            <a:spLocks/>
          </p:cNvSpPr>
          <p:nvPr/>
        </p:nvSpPr>
        <p:spPr bwMode="auto">
          <a:xfrm>
            <a:off x="7884618" y="3146433"/>
            <a:ext cx="1947649" cy="155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025" dirty="0" err="1">
                <a:solidFill>
                  <a:srgbClr val="FFFF00"/>
                </a:solidFill>
                <a:ea typeface="MS PGothic" panose="020B0600070205080204" pitchFamily="34" charset="-128"/>
              </a:rPr>
              <a:t>def</a:t>
            </a:r>
            <a:r>
              <a:rPr lang="en-US" altLang="en-US" sz="2025" dirty="0">
                <a:solidFill>
                  <a:schemeClr val="tx1"/>
                </a:solidFill>
                <a:ea typeface="MS PGothic" panose="020B0600070205080204" pitchFamily="34" charset="-128"/>
              </a:rPr>
              <a:t> </a:t>
            </a:r>
            <a:r>
              <a:rPr lang="en-US" altLang="en-US" sz="2025" dirty="0" err="1">
                <a:solidFill>
                  <a:srgbClr val="00FF00"/>
                </a:solidFill>
                <a:ea typeface="MS PGothic" panose="020B0600070205080204" pitchFamily="34" charset="-128"/>
              </a:rPr>
              <a:t>addtwo</a:t>
            </a:r>
            <a:r>
              <a:rPr lang="en-US" altLang="en-US" sz="2025" dirty="0">
                <a:solidFill>
                  <a:schemeClr val="tx1"/>
                </a:solidFill>
                <a:ea typeface="MS PGothic" panose="020B0600070205080204" pitchFamily="34" charset="-128"/>
              </a:rPr>
              <a:t>(</a:t>
            </a:r>
            <a:r>
              <a:rPr lang="en-US" altLang="en-US" sz="2025" dirty="0">
                <a:solidFill>
                  <a:srgbClr val="00FFFF"/>
                </a:solidFill>
                <a:ea typeface="MS PGothic" panose="020B0600070205080204" pitchFamily="34" charset="-128"/>
              </a:rPr>
              <a:t>a, b</a:t>
            </a:r>
            <a:r>
              <a:rPr lang="en-US" altLang="en-US" sz="2025" dirty="0">
                <a:solidFill>
                  <a:schemeClr val="tx1"/>
                </a:solidFill>
                <a:ea typeface="MS PGothic" panose="020B0600070205080204" pitchFamily="34" charset="-128"/>
              </a:rPr>
              <a:t>):</a:t>
            </a:r>
          </a:p>
          <a:p>
            <a:pPr algn="l" eaLnBrk="1" hangingPunct="1"/>
            <a:r>
              <a:rPr lang="en-US" altLang="en-US" sz="2025" dirty="0">
                <a:solidFill>
                  <a:schemeClr val="tx1"/>
                </a:solidFill>
                <a:ea typeface="MS PGothic" panose="020B0600070205080204" pitchFamily="34" charset="-128"/>
              </a:rPr>
              <a:t>    added = </a:t>
            </a:r>
            <a:r>
              <a:rPr lang="en-US" altLang="en-US" sz="2025" dirty="0">
                <a:solidFill>
                  <a:srgbClr val="00FFFF"/>
                </a:solidFill>
                <a:ea typeface="MS PGothic" panose="020B0600070205080204" pitchFamily="34" charset="-128"/>
              </a:rPr>
              <a:t>a</a:t>
            </a:r>
            <a:r>
              <a:rPr lang="en-US" altLang="en-US" sz="2025" dirty="0">
                <a:solidFill>
                  <a:schemeClr val="tx1"/>
                </a:solidFill>
                <a:ea typeface="MS PGothic" panose="020B0600070205080204" pitchFamily="34" charset="-128"/>
              </a:rPr>
              <a:t> + </a:t>
            </a:r>
            <a:r>
              <a:rPr lang="en-US" altLang="en-US" sz="2025" dirty="0">
                <a:solidFill>
                  <a:srgbClr val="00FFFF"/>
                </a:solidFill>
                <a:ea typeface="MS PGothic" panose="020B0600070205080204" pitchFamily="34" charset="-128"/>
              </a:rPr>
              <a:t>b</a:t>
            </a:r>
          </a:p>
          <a:p>
            <a:pPr algn="l" eaLnBrk="1" hangingPunct="1"/>
            <a:r>
              <a:rPr lang="en-US" altLang="en-US" sz="2025" dirty="0">
                <a:solidFill>
                  <a:schemeClr val="tx1"/>
                </a:solidFill>
                <a:ea typeface="MS PGothic" panose="020B0600070205080204" pitchFamily="34" charset="-128"/>
              </a:rPr>
              <a:t>    </a:t>
            </a:r>
            <a:r>
              <a:rPr lang="en-US" altLang="en-US" sz="2025" dirty="0">
                <a:solidFill>
                  <a:srgbClr val="FFFF00"/>
                </a:solidFill>
                <a:ea typeface="MS PGothic" panose="020B0600070205080204" pitchFamily="34" charset="-128"/>
              </a:rPr>
              <a:t>return</a:t>
            </a:r>
            <a:r>
              <a:rPr lang="en-US" altLang="en-US" sz="2025" dirty="0">
                <a:solidFill>
                  <a:schemeClr val="tx1"/>
                </a:solidFill>
                <a:ea typeface="MS PGothic" panose="020B0600070205080204" pitchFamily="34" charset="-128"/>
              </a:rPr>
              <a:t> added</a:t>
            </a:r>
          </a:p>
          <a:p>
            <a:pPr algn="l" eaLnBrk="1" hangingPunct="1"/>
            <a:r>
              <a:rPr lang="en-US" altLang="en-US" sz="2025" dirty="0">
                <a:solidFill>
                  <a:schemeClr val="tx1"/>
                </a:solidFill>
                <a:ea typeface="MS PGothic" panose="020B0600070205080204" pitchFamily="34" charset="-128"/>
              </a:rPr>
              <a:t>x = </a:t>
            </a:r>
            <a:r>
              <a:rPr lang="en-US" altLang="en-US" sz="2025" dirty="0" err="1">
                <a:solidFill>
                  <a:srgbClr val="00FF00"/>
                </a:solidFill>
                <a:ea typeface="MS PGothic" panose="020B0600070205080204" pitchFamily="34" charset="-128"/>
              </a:rPr>
              <a:t>addtwo</a:t>
            </a:r>
            <a:r>
              <a:rPr lang="en-US" altLang="en-US" sz="2025" dirty="0">
                <a:solidFill>
                  <a:schemeClr val="tx1"/>
                </a:solidFill>
                <a:ea typeface="MS PGothic" panose="020B0600070205080204" pitchFamily="34" charset="-128"/>
              </a:rPr>
              <a:t>(</a:t>
            </a:r>
            <a:r>
              <a:rPr lang="en-US" altLang="en-US" sz="2025" dirty="0">
                <a:solidFill>
                  <a:srgbClr val="FF7F00"/>
                </a:solidFill>
                <a:ea typeface="MS PGothic" panose="020B0600070205080204" pitchFamily="34" charset="-128"/>
              </a:rPr>
              <a:t>3, 5</a:t>
            </a:r>
            <a:r>
              <a:rPr lang="en-US" altLang="en-US" sz="2025" dirty="0">
                <a:solidFill>
                  <a:schemeClr val="tx1"/>
                </a:solidFill>
                <a:ea typeface="MS PGothic" panose="020B0600070205080204" pitchFamily="34" charset="-128"/>
              </a:rPr>
              <a:t>)</a:t>
            </a:r>
          </a:p>
          <a:p>
            <a:pPr algn="l" eaLnBrk="1" hangingPunct="1"/>
            <a:r>
              <a:rPr lang="en-US" altLang="en-US" sz="2025" dirty="0">
                <a:solidFill>
                  <a:srgbClr val="FFFF00"/>
                </a:solidFill>
                <a:ea typeface="MS PGothic" panose="020B0600070205080204" pitchFamily="34" charset="-128"/>
              </a:rPr>
              <a:t>print</a:t>
            </a:r>
            <a:r>
              <a:rPr lang="en-US" altLang="en-US" sz="2025" dirty="0">
                <a:solidFill>
                  <a:schemeClr val="tx1"/>
                </a:solidFill>
                <a:ea typeface="MS PGothic" panose="020B0600070205080204" pitchFamily="34" charset="-128"/>
              </a:rPr>
              <a:t> x</a:t>
            </a:r>
          </a:p>
        </p:txBody>
      </p:sp>
    </p:spTree>
    <p:extLst>
      <p:ext uri="{BB962C8B-B14F-4D97-AF65-F5344CB8AC3E}">
        <p14:creationId xmlns:p14="http://schemas.microsoft.com/office/powerpoint/2010/main" val="41080532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ph type="title"/>
          </p:nvPr>
        </p:nvSpPr>
        <p:spPr/>
        <p:txBody>
          <a:bodyPr/>
          <a:lstStyle/>
          <a:p>
            <a:pPr eaLnBrk="1" hangingPunct="1">
              <a:defRPr/>
            </a:pPr>
            <a:r>
              <a:rPr lang="en-US" smtClean="0">
                <a:solidFill>
                  <a:srgbClr val="9A9A9A"/>
                </a:solidFill>
                <a:sym typeface="Gill Sans" charset="0"/>
              </a:rPr>
              <a:t>Void</a:t>
            </a:r>
            <a:r>
              <a:rPr lang="en-US" smtClean="0">
                <a:sym typeface="Gill Sans" charset="0"/>
              </a:rPr>
              <a:t> (non-fruitful) Functions</a:t>
            </a:r>
          </a:p>
        </p:txBody>
      </p:sp>
      <p:sp>
        <p:nvSpPr>
          <p:cNvPr id="37890" name="Rectangle 2"/>
          <p:cNvSpPr>
            <a:spLocks noGrp="1" noChangeArrowheads="1"/>
          </p:cNvSpPr>
          <p:nvPr>
            <p:ph idx="1"/>
          </p:nvPr>
        </p:nvSpPr>
        <p:spPr/>
        <p:txBody>
          <a:bodyPr/>
          <a:lstStyle/>
          <a:p>
            <a:pPr marL="421481">
              <a:buFont typeface="Gill Sans" charset="0"/>
              <a:buChar char="•"/>
              <a:defRPr/>
            </a:pPr>
            <a:r>
              <a:rPr lang="en-US" smtClean="0">
                <a:sym typeface="Gill Sans" charset="0"/>
              </a:rPr>
              <a:t>When a function does not return a value, we call it a "</a:t>
            </a:r>
            <a:r>
              <a:rPr lang="en-US" smtClean="0">
                <a:solidFill>
                  <a:srgbClr val="9A9A9A"/>
                </a:solidFill>
                <a:sym typeface="Gill Sans" charset="0"/>
              </a:rPr>
              <a:t>void</a:t>
            </a:r>
            <a:r>
              <a:rPr lang="en-US" smtClean="0">
                <a:sym typeface="Gill Sans" charset="0"/>
              </a:rPr>
              <a:t>" function</a:t>
            </a:r>
          </a:p>
          <a:p>
            <a:pPr marL="421481">
              <a:buFont typeface="Gill Sans" charset="0"/>
              <a:buChar char="•"/>
              <a:defRPr/>
            </a:pPr>
            <a:r>
              <a:rPr lang="en-US" smtClean="0">
                <a:sym typeface="Gill Sans" charset="0"/>
              </a:rPr>
              <a:t>Functions that return values are "fruitful" functions</a:t>
            </a:r>
          </a:p>
          <a:p>
            <a:pPr marL="421481">
              <a:buFont typeface="Gill Sans" charset="0"/>
              <a:buChar char="•"/>
              <a:defRPr/>
            </a:pPr>
            <a:r>
              <a:rPr lang="en-US" smtClean="0">
                <a:solidFill>
                  <a:srgbClr val="9A9A9A"/>
                </a:solidFill>
                <a:sym typeface="Gill Sans" charset="0"/>
              </a:rPr>
              <a:t>Void</a:t>
            </a:r>
            <a:r>
              <a:rPr lang="en-US" smtClean="0">
                <a:sym typeface="Gill Sans" charset="0"/>
              </a:rPr>
              <a:t> functions are "not fruitful"</a:t>
            </a:r>
          </a:p>
        </p:txBody>
      </p:sp>
    </p:spTree>
    <p:extLst>
      <p:ext uri="{BB962C8B-B14F-4D97-AF65-F5344CB8AC3E}">
        <p14:creationId xmlns:p14="http://schemas.microsoft.com/office/powerpoint/2010/main" val="8672320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1"/>
          <p:cNvSpPr>
            <a:spLocks noGrp="1" noChangeArrowheads="1"/>
          </p:cNvSpPr>
          <p:nvPr>
            <p:ph type="title"/>
          </p:nvPr>
        </p:nvSpPr>
        <p:spPr/>
        <p:txBody>
          <a:bodyPr/>
          <a:lstStyle/>
          <a:p>
            <a:pPr eaLnBrk="1" hangingPunct="1">
              <a:defRPr/>
            </a:pPr>
            <a:r>
              <a:rPr lang="en-US" smtClean="0">
                <a:solidFill>
                  <a:srgbClr val="00FF00"/>
                </a:solidFill>
                <a:sym typeface="Gill Sans" charset="0"/>
              </a:rPr>
              <a:t>To function or not to function...</a:t>
            </a:r>
          </a:p>
        </p:txBody>
      </p:sp>
      <p:sp>
        <p:nvSpPr>
          <p:cNvPr id="38914" name="Rectangle 2"/>
          <p:cNvSpPr>
            <a:spLocks noGrp="1" noChangeArrowheads="1"/>
          </p:cNvSpPr>
          <p:nvPr>
            <p:ph idx="1"/>
          </p:nvPr>
        </p:nvSpPr>
        <p:spPr/>
        <p:txBody>
          <a:bodyPr/>
          <a:lstStyle/>
          <a:p>
            <a:pPr marL="421481"/>
            <a:r>
              <a:rPr lang="en-US" altLang="en-US" smtClean="0"/>
              <a:t>Organize your code into </a:t>
            </a:r>
            <a:r>
              <a:rPr lang="ja-JP" altLang="en-US" smtClean="0">
                <a:latin typeface="Arial" panose="020B0604020202020204" pitchFamily="34" charset="0"/>
              </a:rPr>
              <a:t>“</a:t>
            </a:r>
            <a:r>
              <a:rPr lang="en-US" altLang="ja-JP" smtClean="0"/>
              <a:t>paragraphs</a:t>
            </a:r>
            <a:r>
              <a:rPr lang="ja-JP" altLang="en-US" smtClean="0">
                <a:latin typeface="Arial" panose="020B0604020202020204" pitchFamily="34" charset="0"/>
              </a:rPr>
              <a:t>”</a:t>
            </a:r>
            <a:r>
              <a:rPr lang="en-US" altLang="ja-JP" smtClean="0"/>
              <a:t> - capture a complete thought and </a:t>
            </a:r>
            <a:r>
              <a:rPr lang="ja-JP" altLang="en-US" smtClean="0">
                <a:latin typeface="Arial" panose="020B0604020202020204" pitchFamily="34" charset="0"/>
              </a:rPr>
              <a:t>“</a:t>
            </a:r>
            <a:r>
              <a:rPr lang="en-US" altLang="ja-JP" smtClean="0"/>
              <a:t>name it</a:t>
            </a:r>
            <a:r>
              <a:rPr lang="ja-JP" altLang="en-US" smtClean="0">
                <a:latin typeface="Arial" panose="020B0604020202020204" pitchFamily="34" charset="0"/>
              </a:rPr>
              <a:t>”</a:t>
            </a:r>
            <a:endParaRPr lang="en-US" altLang="ja-JP" smtClean="0"/>
          </a:p>
          <a:p>
            <a:pPr marL="421481"/>
            <a:r>
              <a:rPr lang="en-US" altLang="en-US" smtClean="0"/>
              <a:t>Don</a:t>
            </a:r>
            <a:r>
              <a:rPr lang="ja-JP" altLang="en-US" smtClean="0">
                <a:latin typeface="Arial" panose="020B0604020202020204" pitchFamily="34" charset="0"/>
              </a:rPr>
              <a:t>’</a:t>
            </a:r>
            <a:r>
              <a:rPr lang="en-US" altLang="ja-JP" smtClean="0"/>
              <a:t>t repeat yourself - make it work once and then reuse it</a:t>
            </a:r>
          </a:p>
          <a:p>
            <a:pPr marL="421481"/>
            <a:r>
              <a:rPr lang="en-US" altLang="en-US" smtClean="0"/>
              <a:t>If something gets too long or complex, break up logical chunks and put those chunks in functions</a:t>
            </a:r>
          </a:p>
          <a:p>
            <a:pPr marL="421481"/>
            <a:r>
              <a:rPr lang="en-US" altLang="en-US" smtClean="0"/>
              <a:t>Make a library of common stuff that you do over and over - perhaps share this with your friends...</a:t>
            </a:r>
          </a:p>
        </p:txBody>
      </p:sp>
    </p:spTree>
    <p:extLst>
      <p:ext uri="{BB962C8B-B14F-4D97-AF65-F5344CB8AC3E}">
        <p14:creationId xmlns:p14="http://schemas.microsoft.com/office/powerpoint/2010/main" val="18294113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1"/>
          <p:cNvSpPr>
            <a:spLocks/>
          </p:cNvSpPr>
          <p:nvPr/>
        </p:nvSpPr>
        <p:spPr bwMode="auto">
          <a:xfrm>
            <a:off x="1945482" y="1071369"/>
            <a:ext cx="1053173" cy="329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138">
                <a:solidFill>
                  <a:srgbClr val="00FF00"/>
                </a:solidFill>
                <a:ea typeface="MS PGothic" panose="020B0600070205080204" pitchFamily="34" charset="-128"/>
              </a:rPr>
              <a:t>Exercise</a:t>
            </a:r>
          </a:p>
        </p:txBody>
      </p:sp>
      <p:sp>
        <p:nvSpPr>
          <p:cNvPr id="39938" name="Rectangle 2"/>
          <p:cNvSpPr>
            <a:spLocks/>
          </p:cNvSpPr>
          <p:nvPr/>
        </p:nvSpPr>
        <p:spPr bwMode="auto">
          <a:xfrm>
            <a:off x="3288507" y="2057401"/>
            <a:ext cx="6022181" cy="2257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algn="l" eaLnBrk="1" hangingPunct="1"/>
            <a:r>
              <a:rPr lang="en-US" altLang="en-US" sz="2138">
                <a:solidFill>
                  <a:schemeClr val="tx1"/>
                </a:solidFill>
                <a:ea typeface="MS PGothic" panose="020B0600070205080204" pitchFamily="34" charset="-128"/>
              </a:rPr>
              <a:t>Rewrite your pay computation with time-and-a-half for overtime and create a function called </a:t>
            </a:r>
            <a:r>
              <a:rPr lang="en-US" altLang="en-US" sz="2138">
                <a:solidFill>
                  <a:srgbClr val="00FF00"/>
                </a:solidFill>
                <a:ea typeface="MS PGothic" panose="020B0600070205080204" pitchFamily="34" charset="-128"/>
              </a:rPr>
              <a:t>computepay</a:t>
            </a:r>
            <a:r>
              <a:rPr lang="en-US" altLang="en-US" sz="2138">
                <a:solidFill>
                  <a:schemeClr val="tx1"/>
                </a:solidFill>
                <a:ea typeface="MS PGothic" panose="020B0600070205080204" pitchFamily="34" charset="-128"/>
              </a:rPr>
              <a:t> which takes two parameters ( hours and  rate).</a:t>
            </a:r>
          </a:p>
          <a:p>
            <a:pPr algn="l" eaLnBrk="1" hangingPunct="1"/>
            <a:r>
              <a:rPr lang="en-US" altLang="en-US" sz="2138">
                <a:solidFill>
                  <a:schemeClr val="tx1"/>
                </a:solidFill>
                <a:ea typeface="MS PGothic" panose="020B0600070205080204" pitchFamily="34" charset="-128"/>
              </a:rPr>
              <a:t>Enter Hours: </a:t>
            </a:r>
            <a:r>
              <a:rPr lang="en-US" altLang="en-US" sz="2138">
                <a:solidFill>
                  <a:srgbClr val="FFFF00"/>
                </a:solidFill>
                <a:ea typeface="MS PGothic" panose="020B0600070205080204" pitchFamily="34" charset="-128"/>
              </a:rPr>
              <a:t>45</a:t>
            </a:r>
            <a:endParaRPr lang="en-US" altLang="en-US" sz="2138">
              <a:solidFill>
                <a:schemeClr val="tx1"/>
              </a:solidFill>
              <a:ea typeface="MS PGothic" panose="020B0600070205080204" pitchFamily="34" charset="-128"/>
            </a:endParaRPr>
          </a:p>
          <a:p>
            <a:pPr algn="l" eaLnBrk="1" hangingPunct="1"/>
            <a:r>
              <a:rPr lang="en-US" altLang="en-US" sz="2138">
                <a:solidFill>
                  <a:schemeClr val="tx1"/>
                </a:solidFill>
                <a:ea typeface="MS PGothic" panose="020B0600070205080204" pitchFamily="34" charset="-128"/>
              </a:rPr>
              <a:t>Enter Rate: </a:t>
            </a:r>
            <a:r>
              <a:rPr lang="en-US" altLang="en-US" sz="2138">
                <a:solidFill>
                  <a:srgbClr val="FFFF00"/>
                </a:solidFill>
                <a:ea typeface="MS PGothic" panose="020B0600070205080204" pitchFamily="34" charset="-128"/>
              </a:rPr>
              <a:t>10</a:t>
            </a:r>
            <a:r>
              <a:rPr lang="en-US" altLang="en-US" sz="2138">
                <a:solidFill>
                  <a:schemeClr val="tx1"/>
                </a:solidFill>
                <a:ea typeface="MS PGothic" panose="020B0600070205080204" pitchFamily="34" charset="-128"/>
              </a:rPr>
              <a:t> </a:t>
            </a:r>
          </a:p>
          <a:p>
            <a:pPr algn="l" eaLnBrk="1" hangingPunct="1"/>
            <a:r>
              <a:rPr lang="en-US" altLang="en-US" sz="2138">
                <a:solidFill>
                  <a:schemeClr val="tx1"/>
                </a:solidFill>
                <a:ea typeface="MS PGothic" panose="020B0600070205080204" pitchFamily="34" charset="-128"/>
              </a:rPr>
              <a:t>Pay: 475.0</a:t>
            </a:r>
          </a:p>
        </p:txBody>
      </p:sp>
      <p:sp>
        <p:nvSpPr>
          <p:cNvPr id="39939" name="Rectangle 3"/>
          <p:cNvSpPr>
            <a:spLocks/>
          </p:cNvSpPr>
          <p:nvPr/>
        </p:nvSpPr>
        <p:spPr bwMode="auto">
          <a:xfrm>
            <a:off x="7090768" y="4664676"/>
            <a:ext cx="2673809" cy="329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eaLnBrk="0" hangingPunct="0">
              <a:defRPr sz="3600">
                <a:solidFill>
                  <a:srgbClr val="FFFFFF"/>
                </a:solidFill>
                <a:latin typeface="Gill Sans" pitchFamily="-84" charset="0"/>
                <a:ea typeface="ヒラギノ角ゴ ProN W3" pitchFamily="-84" charset="-128"/>
                <a:sym typeface="Gill Sans" pitchFamily="-84" charset="0"/>
              </a:defRPr>
            </a:lvl1pPr>
            <a:lvl2pPr marL="742950" indent="-285750" eaLnBrk="0" hangingPunct="0">
              <a:defRPr sz="3600">
                <a:solidFill>
                  <a:srgbClr val="FFFFFF"/>
                </a:solidFill>
                <a:latin typeface="Gill Sans" pitchFamily="-84" charset="0"/>
                <a:ea typeface="ヒラギノ角ゴ ProN W3" pitchFamily="-84" charset="-128"/>
                <a:sym typeface="Gill Sans" pitchFamily="-84" charset="0"/>
              </a:defRPr>
            </a:lvl2pPr>
            <a:lvl3pPr marL="1143000" indent="-228600" eaLnBrk="0" hangingPunct="0">
              <a:defRPr sz="3600">
                <a:solidFill>
                  <a:srgbClr val="FFFFFF"/>
                </a:solidFill>
                <a:latin typeface="Gill Sans" pitchFamily="-84" charset="0"/>
                <a:ea typeface="ヒラギノ角ゴ ProN W3" pitchFamily="-84" charset="-128"/>
                <a:sym typeface="Gill Sans" pitchFamily="-84" charset="0"/>
              </a:defRPr>
            </a:lvl3pPr>
            <a:lvl4pPr marL="1600200" indent="-228600" eaLnBrk="0" hangingPunct="0">
              <a:defRPr sz="3600">
                <a:solidFill>
                  <a:srgbClr val="FFFFFF"/>
                </a:solidFill>
                <a:latin typeface="Gill Sans" pitchFamily="-84" charset="0"/>
                <a:ea typeface="ヒラギノ角ゴ ProN W3" pitchFamily="-84" charset="-128"/>
                <a:sym typeface="Gill Sans" pitchFamily="-84" charset="0"/>
              </a:defRPr>
            </a:lvl4pPr>
            <a:lvl5pPr marL="2057400" indent="-228600" eaLnBrk="0" hangingPunct="0">
              <a:defRPr sz="3600">
                <a:solidFill>
                  <a:srgbClr val="FFFFFF"/>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3600">
                <a:solidFill>
                  <a:srgbClr val="FFFFFF"/>
                </a:solidFill>
                <a:latin typeface="Gill Sans" pitchFamily="-84" charset="0"/>
                <a:ea typeface="ヒラギノ角ゴ ProN W3" pitchFamily="-84" charset="-128"/>
                <a:sym typeface="Gill Sans" pitchFamily="-84" charset="0"/>
              </a:defRPr>
            </a:lvl9pPr>
          </a:lstStyle>
          <a:p>
            <a:pPr eaLnBrk="1" hangingPunct="1"/>
            <a:r>
              <a:rPr lang="en-US" altLang="en-US" sz="2138" dirty="0">
                <a:solidFill>
                  <a:schemeClr val="tx1"/>
                </a:solidFill>
                <a:ea typeface="MS PGothic" panose="020B0600070205080204" pitchFamily="34" charset="-128"/>
              </a:rPr>
              <a:t>475 = 40 * 10 + 5 * 15</a:t>
            </a:r>
          </a:p>
        </p:txBody>
      </p:sp>
    </p:spTree>
    <p:extLst>
      <p:ext uri="{BB962C8B-B14F-4D97-AF65-F5344CB8AC3E}">
        <p14:creationId xmlns:p14="http://schemas.microsoft.com/office/powerpoint/2010/main" val="17991449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138" y="120272"/>
            <a:ext cx="8175008" cy="6489998"/>
          </a:xfrm>
          <a:prstGeom prst="rect">
            <a:avLst/>
          </a:prstGeom>
        </p:spPr>
      </p:pic>
    </p:spTree>
    <p:extLst>
      <p:ext uri="{BB962C8B-B14F-4D97-AF65-F5344CB8AC3E}">
        <p14:creationId xmlns:p14="http://schemas.microsoft.com/office/powerpoint/2010/main" val="3471390356"/>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1"/>
          <p:cNvSpPr>
            <a:spLocks noGrp="1" noChangeArrowheads="1"/>
          </p:cNvSpPr>
          <p:nvPr>
            <p:ph type="title"/>
          </p:nvPr>
        </p:nvSpPr>
        <p:spPr/>
        <p:txBody>
          <a:bodyPr/>
          <a:lstStyle/>
          <a:p>
            <a:pPr eaLnBrk="1" hangingPunct="1">
              <a:defRPr/>
            </a:pPr>
            <a:r>
              <a:rPr lang="en-US" smtClean="0">
                <a:solidFill>
                  <a:srgbClr val="FF7F00"/>
                </a:solidFill>
                <a:sym typeface="Gill Sans" charset="0"/>
              </a:rPr>
              <a:t>Summary</a:t>
            </a:r>
          </a:p>
        </p:txBody>
      </p:sp>
      <p:sp>
        <p:nvSpPr>
          <p:cNvPr id="40962" name="Rectangle 2"/>
          <p:cNvSpPr>
            <a:spLocks noGrp="1" noChangeArrowheads="1"/>
          </p:cNvSpPr>
          <p:nvPr>
            <p:ph idx="1"/>
          </p:nvPr>
        </p:nvSpPr>
        <p:spPr/>
        <p:txBody>
          <a:bodyPr>
            <a:normAutofit/>
          </a:bodyPr>
          <a:lstStyle/>
          <a:p>
            <a:pPr marL="385763">
              <a:buFont typeface="Gill Sans" charset="0"/>
              <a:buChar char="•"/>
              <a:defRPr/>
            </a:pPr>
            <a:r>
              <a:rPr lang="en-US" sz="1913" dirty="0">
                <a:sym typeface="Gill Sans" charset="0"/>
              </a:rPr>
              <a:t>Functions</a:t>
            </a:r>
          </a:p>
          <a:p>
            <a:pPr marL="385763">
              <a:buFont typeface="Gill Sans" charset="0"/>
              <a:buChar char="•"/>
              <a:defRPr/>
            </a:pPr>
            <a:r>
              <a:rPr lang="en-US" sz="1913" dirty="0">
                <a:sym typeface="Gill Sans" charset="0"/>
              </a:rPr>
              <a:t>Built-In Functions</a:t>
            </a:r>
          </a:p>
          <a:p>
            <a:pPr marL="550069" lvl="1">
              <a:buFont typeface="Gill Sans" charset="0"/>
              <a:buChar char="•"/>
              <a:defRPr/>
            </a:pPr>
            <a:r>
              <a:rPr lang="en-US" sz="1913" dirty="0">
                <a:sym typeface="Gill Sans" charset="0"/>
              </a:rPr>
              <a:t>Type conversion (</a:t>
            </a:r>
            <a:r>
              <a:rPr lang="en-US" sz="1913" dirty="0" err="1">
                <a:sym typeface="Gill Sans" charset="0"/>
              </a:rPr>
              <a:t>int</a:t>
            </a:r>
            <a:r>
              <a:rPr lang="en-US" sz="1913" dirty="0">
                <a:sym typeface="Gill Sans" charset="0"/>
              </a:rPr>
              <a:t>, float)</a:t>
            </a:r>
          </a:p>
          <a:p>
            <a:pPr marL="550069" lvl="1">
              <a:buFont typeface="Gill Sans" charset="0"/>
              <a:buChar char="•"/>
              <a:defRPr/>
            </a:pPr>
            <a:r>
              <a:rPr lang="en-US" sz="1913" dirty="0">
                <a:sym typeface="Gill Sans" charset="0"/>
              </a:rPr>
              <a:t>Math functions (sin, </a:t>
            </a:r>
            <a:r>
              <a:rPr lang="en-US" sz="1913" dirty="0" err="1">
                <a:sym typeface="Gill Sans" charset="0"/>
              </a:rPr>
              <a:t>sqrt</a:t>
            </a:r>
            <a:r>
              <a:rPr lang="en-US" sz="1913" dirty="0">
                <a:sym typeface="Gill Sans" charset="0"/>
              </a:rPr>
              <a:t>)</a:t>
            </a:r>
          </a:p>
          <a:p>
            <a:pPr marL="385763">
              <a:buFont typeface="Gill Sans" charset="0"/>
              <a:buChar char="•"/>
              <a:defRPr/>
            </a:pPr>
            <a:r>
              <a:rPr lang="en-US" sz="1913" dirty="0">
                <a:sym typeface="Gill Sans" charset="0"/>
              </a:rPr>
              <a:t>Try / except (again)</a:t>
            </a:r>
          </a:p>
          <a:p>
            <a:pPr marL="385763">
              <a:buFont typeface="Gill Sans" charset="0"/>
              <a:buChar char="•"/>
              <a:defRPr/>
            </a:pPr>
            <a:r>
              <a:rPr lang="en-US" sz="1913" dirty="0">
                <a:sym typeface="Gill Sans" charset="0"/>
              </a:rPr>
              <a:t>Arguments</a:t>
            </a:r>
          </a:p>
          <a:p>
            <a:pPr marL="385763">
              <a:buFont typeface="Gill Sans" charset="0"/>
              <a:buChar char="•"/>
              <a:defRPr/>
            </a:pPr>
            <a:r>
              <a:rPr lang="en-US" sz="1913">
                <a:sym typeface="Gill Sans" charset="0"/>
              </a:rPr>
              <a:t>Parameters</a:t>
            </a:r>
            <a:endParaRPr lang="en-US" sz="1913" dirty="0">
              <a:sym typeface="Gill Sans" charset="0"/>
            </a:endParaRPr>
          </a:p>
        </p:txBody>
      </p:sp>
    </p:spTree>
    <p:extLst>
      <p:ext uri="{BB962C8B-B14F-4D97-AF65-F5344CB8AC3E}">
        <p14:creationId xmlns:p14="http://schemas.microsoft.com/office/powerpoint/2010/main" val="25359731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307859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43664" y="2978614"/>
            <a:ext cx="7848779" cy="1044421"/>
          </a:xfrm>
        </p:spPr>
        <p:txBody>
          <a:bodyPr/>
          <a:lstStyle/>
          <a:p>
            <a:r>
              <a:rPr lang="en-US" sz="2533" dirty="0">
                <a:solidFill>
                  <a:schemeClr val="bg2">
                    <a:lumMod val="50000"/>
                  </a:schemeClr>
                </a:solidFill>
              </a:rPr>
              <a:t>Ans :</a:t>
            </a:r>
            <a:r>
              <a:rPr lang="en-US" sz="2533" dirty="0"/>
              <a:t> </a:t>
            </a:r>
            <a:r>
              <a:rPr lang="en-US" sz="1600" dirty="0"/>
              <a:t>During the Live Class, organizer will post </a:t>
            </a:r>
            <a:r>
              <a:rPr lang="en-US" sz="1600" u="sng" dirty="0">
                <a:solidFill>
                  <a:srgbClr val="FF0000"/>
                </a:solidFill>
              </a:rPr>
              <a:t>Google Form link </a:t>
            </a:r>
            <a:r>
              <a:rPr lang="en-US" sz="1600" dirty="0"/>
              <a:t>in </a:t>
            </a:r>
            <a:r>
              <a:rPr lang="en-US" sz="1600" u="sng" dirty="0">
                <a:solidFill>
                  <a:srgbClr val="FF0000"/>
                </a:solidFill>
              </a:rPr>
              <a:t>Live Chat. </a:t>
            </a:r>
            <a:r>
              <a:rPr lang="en-US" sz="1600" dirty="0"/>
              <a:t>The Participants should submit the from on daily basis. </a:t>
            </a:r>
            <a:br>
              <a:rPr lang="en-US" sz="1600" dirty="0"/>
            </a:br>
            <a:r>
              <a:rPr lang="en-US" sz="1600" dirty="0">
                <a:solidFill>
                  <a:srgbClr val="C00000"/>
                </a:solidFill>
              </a:rPr>
              <a:t>Minimum 25 Days </a:t>
            </a:r>
            <a:r>
              <a:rPr lang="en-US" sz="1600" dirty="0"/>
              <a:t>Attendance is Required to get Free Master Class Participation Certificate.</a:t>
            </a:r>
          </a:p>
        </p:txBody>
      </p:sp>
      <p:sp>
        <p:nvSpPr>
          <p:cNvPr id="3" name="Title 2"/>
          <p:cNvSpPr>
            <a:spLocks noGrp="1"/>
          </p:cNvSpPr>
          <p:nvPr>
            <p:ph type="title" idx="2"/>
          </p:nvPr>
        </p:nvSpPr>
        <p:spPr>
          <a:xfrm>
            <a:off x="2118776" y="1028734"/>
            <a:ext cx="7800745" cy="1949877"/>
          </a:xfrm>
        </p:spPr>
        <p:txBody>
          <a:bodyPr/>
          <a:lstStyle/>
          <a:p>
            <a:r>
              <a:rPr lang="en-US" sz="4400" dirty="0">
                <a:solidFill>
                  <a:schemeClr val="bg2">
                    <a:lumMod val="50000"/>
                  </a:schemeClr>
                </a:solidFill>
              </a:rPr>
              <a:t>How to mark </a:t>
            </a:r>
            <a:r>
              <a:rPr lang="en-US" sz="4400" dirty="0"/>
              <a:t>your </a:t>
            </a:r>
            <a:r>
              <a:rPr lang="en-US" sz="4400" dirty="0">
                <a:solidFill>
                  <a:schemeClr val="bg2">
                    <a:lumMod val="50000"/>
                  </a:schemeClr>
                </a:solidFill>
              </a:rPr>
              <a:t>Attendance</a:t>
            </a:r>
            <a:r>
              <a:rPr lang="en-US" sz="4400" dirty="0"/>
              <a:t> in </a:t>
            </a:r>
            <a:r>
              <a:rPr lang="en-US" sz="4400" dirty="0">
                <a:solidFill>
                  <a:schemeClr val="bg2">
                    <a:lumMod val="50000"/>
                  </a:schemeClr>
                </a:solidFill>
              </a:rPr>
              <a:t>YouTube Live Class</a:t>
            </a:r>
            <a:r>
              <a:rPr lang="en-US" sz="4400" dirty="0"/>
              <a:t>?</a:t>
            </a:r>
          </a:p>
        </p:txBody>
      </p:sp>
      <p:sp>
        <p:nvSpPr>
          <p:cNvPr id="6" name="Rectangle 5"/>
          <p:cNvSpPr/>
          <p:nvPr/>
        </p:nvSpPr>
        <p:spPr>
          <a:xfrm>
            <a:off x="2243664" y="4668711"/>
            <a:ext cx="7675856" cy="1191416"/>
          </a:xfrm>
          <a:prstGeom prst="rect">
            <a:avLst/>
          </a:prstGeom>
          <a:ln>
            <a:solidFill>
              <a:srgbClr val="FF0000"/>
            </a:solidFill>
          </a:ln>
        </p:spPr>
        <p:txBody>
          <a:bodyPr wrap="square" lIns="82613" tIns="41307" rIns="82613" bIns="41307">
            <a:spAutoFit/>
          </a:bodyPr>
          <a:lstStyle/>
          <a:p>
            <a:r>
              <a:rPr lang="en-US" sz="1867" dirty="0">
                <a:solidFill>
                  <a:schemeClr val="bg2">
                    <a:lumMod val="50000"/>
                  </a:schemeClr>
                </a:solidFill>
              </a:rPr>
              <a:t>Note :</a:t>
            </a:r>
            <a:r>
              <a:rPr lang="en-US" sz="1867" dirty="0"/>
              <a:t> </a:t>
            </a:r>
            <a:r>
              <a:rPr lang="en-US" sz="2400" dirty="0"/>
              <a:t>The Link will be available during the Live. From the LIVE Class date, the live video will get removed from the YouTube in 3 days. </a:t>
            </a:r>
            <a:endParaRPr lang="en-US" sz="2400" u="sng" dirty="0">
              <a:solidFill>
                <a:srgbClr val="FF0000"/>
              </a:solidFill>
            </a:endParaRPr>
          </a:p>
        </p:txBody>
      </p:sp>
    </p:spTree>
    <p:extLst>
      <p:ext uri="{BB962C8B-B14F-4D97-AF65-F5344CB8AC3E}">
        <p14:creationId xmlns:p14="http://schemas.microsoft.com/office/powerpoint/2010/main" val="4158235734"/>
      </p:ext>
    </p:extLst>
  </p:cSld>
  <p:clrMapOvr>
    <a:masterClrMapping/>
  </p:clrMapOvr>
  <mc:AlternateContent xmlns:mc="http://schemas.openxmlformats.org/markup-compatibility/2006" xmlns:p14="http://schemas.microsoft.com/office/powerpoint/2010/main">
    <mc:Choice Requires="p14">
      <p:transition spd="slow" p14:dur="2000" advTm="904"/>
    </mc:Choice>
    <mc:Fallback xmlns="">
      <p:transition spd="slow" advTm="904"/>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82613" tIns="41307" rIns="82613" bIns="41307" rtlCol="0" anchor="ctr">
            <a:normAutofit/>
          </a:bodyPr>
          <a:lstStyle/>
          <a:p>
            <a:pPr algn="l"/>
            <a:r>
              <a:rPr lang="en-US" sz="3600" dirty="0"/>
              <a:t/>
            </a:r>
            <a:br>
              <a:rPr lang="en-US" sz="3600" dirty="0"/>
            </a:br>
            <a:r>
              <a:rPr lang="en-US" sz="4800" dirty="0">
                <a:solidFill>
                  <a:schemeClr val="bg1"/>
                </a:solidFill>
                <a:latin typeface="Times New Roman" panose="02020603050405020304" pitchFamily="18" charset="0"/>
                <a:cs typeface="Times New Roman" panose="02020603050405020304" pitchFamily="18" charset="0"/>
              </a:rPr>
              <a:t>Sample Webinar Participation Certificate?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10233" y="1508787"/>
            <a:ext cx="6501820" cy="45955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8569" y="2820872"/>
            <a:ext cx="2812971" cy="2160072"/>
          </a:xfrm>
          <a:prstGeom prst="rect">
            <a:avLst/>
          </a:prstGeom>
        </p:spPr>
      </p:pic>
    </p:spTree>
    <p:extLst>
      <p:ext uri="{BB962C8B-B14F-4D97-AF65-F5344CB8AC3E}">
        <p14:creationId xmlns:p14="http://schemas.microsoft.com/office/powerpoint/2010/main" val="1554701043"/>
      </p:ext>
    </p:extLst>
  </p:cSld>
  <p:clrMapOvr>
    <a:masterClrMapping/>
  </p:clrMapOvr>
  <mc:AlternateContent xmlns:mc="http://schemas.openxmlformats.org/markup-compatibility/2006" xmlns:p14="http://schemas.microsoft.com/office/powerpoint/2010/main">
    <mc:Choice Requires="p14">
      <p:transition spd="slow" p14:dur="2000" advTm="1788"/>
    </mc:Choice>
    <mc:Fallback xmlns="">
      <p:transition spd="slow" advTm="1788"/>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61133" y="3806663"/>
            <a:ext cx="7954455" cy="580525"/>
          </a:xfrm>
        </p:spPr>
        <p:txBody>
          <a:bodyPr/>
          <a:lstStyle/>
          <a:p>
            <a:pPr algn="l"/>
            <a:r>
              <a:rPr lang="en-US" dirty="0">
                <a:hlinkClick r:id="rId2"/>
              </a:rPr>
              <a:t>https://www.pantechelearning.com/data-science-master-class/</a:t>
            </a:r>
            <a:endParaRPr lang="en-US" dirty="0"/>
          </a:p>
        </p:txBody>
      </p:sp>
      <p:sp>
        <p:nvSpPr>
          <p:cNvPr id="4" name="Subtitle 3"/>
          <p:cNvSpPr>
            <a:spLocks noGrp="1"/>
          </p:cNvSpPr>
          <p:nvPr>
            <p:ph type="subTitle" idx="1"/>
          </p:nvPr>
        </p:nvSpPr>
        <p:spPr>
          <a:xfrm>
            <a:off x="1871531" y="1604797"/>
            <a:ext cx="9861876" cy="1274528"/>
          </a:xfrm>
        </p:spPr>
        <p:txBody>
          <a:bodyPr/>
          <a:lstStyle/>
          <a:p>
            <a:pPr algn="l"/>
            <a:r>
              <a:rPr lang="en-US" sz="3600" dirty="0"/>
              <a:t>You can get chance to apply 1 Month Internship on Data Science &amp; Analytics Master Class</a:t>
            </a:r>
          </a:p>
        </p:txBody>
      </p:sp>
      <p:sp>
        <p:nvSpPr>
          <p:cNvPr id="5" name="Subtitle 3"/>
          <p:cNvSpPr txBox="1">
            <a:spLocks/>
          </p:cNvSpPr>
          <p:nvPr/>
        </p:nvSpPr>
        <p:spPr>
          <a:xfrm>
            <a:off x="1461928" y="482260"/>
            <a:ext cx="6788725" cy="1335848"/>
          </a:xfrm>
          <a:prstGeom prst="rect">
            <a:avLst/>
          </a:prstGeom>
          <a:noFill/>
          <a:ln>
            <a:noFill/>
          </a:ln>
        </p:spPr>
        <p:txBody>
          <a:bodyPr spcFirstLastPara="1" wrap="square" lIns="82600" tIns="82600" rIns="82600" bIns="82600" anchor="ctr"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1pPr>
            <a:lvl2pPr marL="914400" marR="0" lvl="1"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2pPr>
            <a:lvl3pPr marL="1371600" marR="0" lvl="2"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L="1828800" marR="0" lvl="3"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4pPr>
            <a:lvl5pPr marL="2286000" marR="0" lvl="4"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5pPr>
            <a:lvl6pPr marL="2743200" marR="0" lvl="5"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6pPr>
            <a:lvl7pPr marL="3200400" marR="0" lvl="6"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7pPr>
            <a:lvl8pPr marL="3657600" marR="0" lvl="7"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8pPr>
            <a:lvl9pPr marL="4114800" marR="0" lvl="8"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9pPr>
          </a:lstStyle>
          <a:p>
            <a:pPr algn="l"/>
            <a:r>
              <a:rPr lang="en-US" sz="4933" b="1" dirty="0"/>
              <a:t>On Demand</a:t>
            </a:r>
          </a:p>
        </p:txBody>
      </p:sp>
    </p:spTree>
    <p:extLst>
      <p:ext uri="{BB962C8B-B14F-4D97-AF65-F5344CB8AC3E}">
        <p14:creationId xmlns:p14="http://schemas.microsoft.com/office/powerpoint/2010/main" val="384855942"/>
      </p:ext>
    </p:extLst>
  </p:cSld>
  <p:clrMapOvr>
    <a:masterClrMapping/>
  </p:clrMapOvr>
  <mc:AlternateContent xmlns:mc="http://schemas.openxmlformats.org/markup-compatibility/2006" xmlns:p14="http://schemas.microsoft.com/office/powerpoint/2010/main">
    <mc:Choice Requires="p14">
      <p:transition spd="slow" p14:dur="2000" advTm="2668"/>
    </mc:Choice>
    <mc:Fallback xmlns="">
      <p:transition spd="slow" advTm="2668"/>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0072" y="356661"/>
            <a:ext cx="5630397" cy="1344148"/>
          </a:xfrm>
        </p:spPr>
        <p:txBody>
          <a:bodyPr/>
          <a:lstStyle/>
          <a:p>
            <a:r>
              <a:rPr lang="en-US" sz="5467" dirty="0"/>
              <a:t>What is Internship????</a:t>
            </a:r>
          </a:p>
        </p:txBody>
      </p:sp>
      <p:grpSp>
        <p:nvGrpSpPr>
          <p:cNvPr id="9" name="Group 8"/>
          <p:cNvGrpSpPr/>
          <p:nvPr/>
        </p:nvGrpSpPr>
        <p:grpSpPr>
          <a:xfrm>
            <a:off x="2063552" y="1892830"/>
            <a:ext cx="8452832" cy="4660997"/>
            <a:chOff x="616688" y="1057497"/>
            <a:chExt cx="7634176" cy="4253023"/>
          </a:xfrm>
        </p:grpSpPr>
        <p:sp>
          <p:nvSpPr>
            <p:cNvPr id="4" name="Right Arrow 3"/>
            <p:cNvSpPr/>
            <p:nvPr/>
          </p:nvSpPr>
          <p:spPr>
            <a:xfrm>
              <a:off x="616688" y="1057497"/>
              <a:ext cx="1913860"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933" dirty="0">
                  <a:solidFill>
                    <a:schemeClr val="bg1"/>
                  </a:solidFill>
                </a:rPr>
                <a:t>Learn</a:t>
              </a:r>
            </a:p>
          </p:txBody>
        </p:sp>
        <p:sp>
          <p:nvSpPr>
            <p:cNvPr id="5" name="Right Arrow 4"/>
            <p:cNvSpPr/>
            <p:nvPr/>
          </p:nvSpPr>
          <p:spPr>
            <a:xfrm>
              <a:off x="1818165" y="1764562"/>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933" dirty="0">
                  <a:solidFill>
                    <a:schemeClr val="bg1"/>
                  </a:solidFill>
                </a:rPr>
                <a:t>Practice</a:t>
              </a:r>
            </a:p>
          </p:txBody>
        </p:sp>
        <p:sp>
          <p:nvSpPr>
            <p:cNvPr id="6" name="Right Arrow 5"/>
            <p:cNvSpPr/>
            <p:nvPr/>
          </p:nvSpPr>
          <p:spPr>
            <a:xfrm>
              <a:off x="3253561" y="2471627"/>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933" dirty="0">
                  <a:solidFill>
                    <a:schemeClr val="bg1"/>
                  </a:solidFill>
                </a:rPr>
                <a:t>Verify</a:t>
              </a:r>
            </a:p>
          </p:txBody>
        </p:sp>
        <p:sp>
          <p:nvSpPr>
            <p:cNvPr id="7" name="Right Arrow 6"/>
            <p:cNvSpPr/>
            <p:nvPr/>
          </p:nvSpPr>
          <p:spPr>
            <a:xfrm>
              <a:off x="4688957" y="3181329"/>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133" dirty="0">
                  <a:solidFill>
                    <a:schemeClr val="bg1"/>
                  </a:solidFill>
                </a:rPr>
                <a:t>Get Certified</a:t>
              </a:r>
            </a:p>
          </p:txBody>
        </p:sp>
        <p:sp>
          <p:nvSpPr>
            <p:cNvPr id="8" name="Right Arrow 7"/>
            <p:cNvSpPr/>
            <p:nvPr/>
          </p:nvSpPr>
          <p:spPr>
            <a:xfrm>
              <a:off x="6113719" y="3896390"/>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133" b="1" dirty="0">
                  <a:solidFill>
                    <a:schemeClr val="bg1"/>
                  </a:solidFill>
                </a:rPr>
                <a:t>Grow</a:t>
              </a:r>
            </a:p>
          </p:txBody>
        </p:sp>
      </p:grpSp>
    </p:spTree>
    <p:extLst>
      <p:ext uri="{BB962C8B-B14F-4D97-AF65-F5344CB8AC3E}">
        <p14:creationId xmlns:p14="http://schemas.microsoft.com/office/powerpoint/2010/main" val="1797740808"/>
      </p:ext>
    </p:extLst>
  </p:cSld>
  <p:clrMapOvr>
    <a:masterClrMapping/>
  </p:clrMapOvr>
  <mc:AlternateContent xmlns:mc="http://schemas.openxmlformats.org/markup-compatibility/2006" xmlns:p14="http://schemas.microsoft.com/office/powerpoint/2010/main">
    <mc:Choice Requires="p14">
      <p:transition spd="slow" p14:dur="2000" advTm="1792"/>
    </mc:Choice>
    <mc:Fallback xmlns="">
      <p:transition spd="slow" advTm="1792"/>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able 24"/>
          <p:cNvGraphicFramePr>
            <a:graphicFrameLocks noGrp="1"/>
          </p:cNvGraphicFramePr>
          <p:nvPr>
            <p:extLst/>
          </p:nvPr>
        </p:nvGraphicFramePr>
        <p:xfrm>
          <a:off x="1" y="100139"/>
          <a:ext cx="11920703" cy="6515882"/>
        </p:xfrm>
        <a:graphic>
          <a:graphicData uri="http://schemas.openxmlformats.org/drawingml/2006/table">
            <a:tbl>
              <a:tblPr firstRow="1" bandRow="1">
                <a:tableStyleId>{08FB837D-C827-4EFA-A057-4D05807E0F7C}</a:tableStyleId>
              </a:tblPr>
              <a:tblGrid>
                <a:gridCol w="4727179">
                  <a:extLst>
                    <a:ext uri="{9D8B030D-6E8A-4147-A177-3AD203B41FA5}">
                      <a16:colId xmlns:a16="http://schemas.microsoft.com/office/drawing/2014/main" val="20000"/>
                    </a:ext>
                  </a:extLst>
                </a:gridCol>
                <a:gridCol w="7193524">
                  <a:extLst>
                    <a:ext uri="{9D8B030D-6E8A-4147-A177-3AD203B41FA5}">
                      <a16:colId xmlns:a16="http://schemas.microsoft.com/office/drawing/2014/main" val="20001"/>
                    </a:ext>
                  </a:extLst>
                </a:gridCol>
              </a:tblGrid>
              <a:tr h="466307">
                <a:tc>
                  <a:txBody>
                    <a:bodyPr/>
                    <a:lstStyle/>
                    <a:p>
                      <a:pPr algn="ctr"/>
                      <a:r>
                        <a:rPr lang="en-US" sz="2100" dirty="0" smtClean="0"/>
                        <a:t>Free Master Class DSA</a:t>
                      </a:r>
                      <a:endParaRPr lang="en-US" sz="2100" dirty="0"/>
                    </a:p>
                  </a:txBody>
                  <a:tcPr marL="82619" marR="82619" marT="41312" marB="41312"/>
                </a:tc>
                <a:tc>
                  <a:txBody>
                    <a:bodyPr/>
                    <a:lstStyle/>
                    <a:p>
                      <a:pPr algn="ctr"/>
                      <a:r>
                        <a:rPr lang="en-US" sz="2100" dirty="0" smtClean="0"/>
                        <a:t>1</a:t>
                      </a:r>
                      <a:r>
                        <a:rPr lang="en-US" sz="2100" baseline="0" dirty="0" smtClean="0"/>
                        <a:t> Month Internship on DSA</a:t>
                      </a:r>
                      <a:endParaRPr lang="en-US" sz="2100" dirty="0"/>
                    </a:p>
                  </a:txBody>
                  <a:tcPr marL="82619" marR="82619" marT="41312" marB="41312"/>
                </a:tc>
                <a:extLst>
                  <a:ext uri="{0D108BD9-81ED-4DB2-BD59-A6C34878D82A}">
                    <a16:rowId xmlns:a16="http://schemas.microsoft.com/office/drawing/2014/main" val="10000"/>
                  </a:ext>
                </a:extLst>
              </a:tr>
              <a:tr h="743608">
                <a:tc>
                  <a:txBody>
                    <a:bodyPr/>
                    <a:lstStyle/>
                    <a:p>
                      <a:r>
                        <a:rPr lang="en-US" sz="2100" dirty="0" smtClean="0"/>
                        <a:t>Master Class Participation Certificate</a:t>
                      </a:r>
                      <a:endParaRPr lang="en-US" sz="2100" dirty="0"/>
                    </a:p>
                  </a:txBody>
                  <a:tcPr marL="82619" marR="82619" marT="41312" marB="41312"/>
                </a:tc>
                <a:tc>
                  <a:txBody>
                    <a:bodyPr/>
                    <a:lstStyle/>
                    <a:p>
                      <a:r>
                        <a:rPr lang="en-US" sz="2100" dirty="0" smtClean="0"/>
                        <a:t>Internship Completion</a:t>
                      </a:r>
                      <a:r>
                        <a:rPr lang="en-US" sz="2100" baseline="0" dirty="0" smtClean="0"/>
                        <a:t> Certificate</a:t>
                      </a:r>
                      <a:endParaRPr lang="en-US" sz="2100" dirty="0"/>
                    </a:p>
                  </a:txBody>
                  <a:tcPr marL="82619" marR="82619" marT="41312" marB="41312"/>
                </a:tc>
                <a:extLst>
                  <a:ext uri="{0D108BD9-81ED-4DB2-BD59-A6C34878D82A}">
                    <a16:rowId xmlns:a16="http://schemas.microsoft.com/office/drawing/2014/main" val="10001"/>
                  </a:ext>
                </a:extLst>
              </a:tr>
              <a:tr h="743608">
                <a:tc>
                  <a:txBody>
                    <a:bodyPr/>
                    <a:lstStyle/>
                    <a:p>
                      <a:r>
                        <a:rPr lang="en-US" sz="2100" dirty="0" smtClean="0"/>
                        <a:t>Minimum 25 Class should attend YouTube</a:t>
                      </a:r>
                      <a:r>
                        <a:rPr lang="en-US" sz="2100" baseline="0" dirty="0" smtClean="0"/>
                        <a:t> Live</a:t>
                      </a:r>
                      <a:endParaRPr lang="en-US" sz="2100" dirty="0"/>
                    </a:p>
                  </a:txBody>
                  <a:tcPr marL="82619" marR="82619" marT="41312" marB="41312"/>
                </a:tc>
                <a:tc>
                  <a:txBody>
                    <a:bodyPr/>
                    <a:lstStyle/>
                    <a:p>
                      <a:r>
                        <a:rPr lang="en-US" sz="2100" dirty="0" smtClean="0"/>
                        <a:t>Recorded Class</a:t>
                      </a:r>
                      <a:r>
                        <a:rPr lang="en-US" sz="2100" baseline="0" dirty="0" smtClean="0"/>
                        <a:t> Link will be provided. – LMS Portal Access</a:t>
                      </a:r>
                      <a:endParaRPr lang="en-US" sz="2100" dirty="0"/>
                    </a:p>
                  </a:txBody>
                  <a:tcPr marL="82619" marR="82619" marT="41312" marB="41312"/>
                </a:tc>
                <a:extLst>
                  <a:ext uri="{0D108BD9-81ED-4DB2-BD59-A6C34878D82A}">
                    <a16:rowId xmlns:a16="http://schemas.microsoft.com/office/drawing/2014/main" val="10002"/>
                  </a:ext>
                </a:extLst>
              </a:tr>
              <a:tr h="743608">
                <a:tc>
                  <a:txBody>
                    <a:bodyPr/>
                    <a:lstStyle/>
                    <a:p>
                      <a:r>
                        <a:rPr lang="en-US" sz="2100" dirty="0" smtClean="0"/>
                        <a:t>YouTube</a:t>
                      </a:r>
                      <a:r>
                        <a:rPr lang="en-US" sz="2100" baseline="0" dirty="0" smtClean="0"/>
                        <a:t> Live Mandatory</a:t>
                      </a:r>
                      <a:endParaRPr lang="en-US" sz="2100" dirty="0"/>
                    </a:p>
                  </a:txBody>
                  <a:tcPr marL="82619" marR="82619" marT="41312" marB="41312"/>
                </a:tc>
                <a:tc>
                  <a:txBody>
                    <a:bodyPr/>
                    <a:lstStyle/>
                    <a:p>
                      <a:r>
                        <a:rPr lang="en-US" sz="2100" dirty="0" smtClean="0"/>
                        <a:t>Your Choice. You can attend Live</a:t>
                      </a:r>
                      <a:r>
                        <a:rPr lang="en-US" sz="2100" baseline="0" dirty="0" smtClean="0"/>
                        <a:t> or else You can watch Recorded Class in LMS Portal</a:t>
                      </a:r>
                      <a:endParaRPr lang="en-US" sz="2100" dirty="0"/>
                    </a:p>
                  </a:txBody>
                  <a:tcPr marL="82619" marR="82619" marT="41312" marB="41312"/>
                </a:tc>
                <a:extLst>
                  <a:ext uri="{0D108BD9-81ED-4DB2-BD59-A6C34878D82A}">
                    <a16:rowId xmlns:a16="http://schemas.microsoft.com/office/drawing/2014/main" val="10003"/>
                  </a:ext>
                </a:extLst>
              </a:tr>
              <a:tr h="743608">
                <a:tc>
                  <a:txBody>
                    <a:bodyPr/>
                    <a:lstStyle/>
                    <a:p>
                      <a:r>
                        <a:rPr lang="en-US" sz="2100" dirty="0" smtClean="0"/>
                        <a:t>All Projects Demo class</a:t>
                      </a:r>
                      <a:r>
                        <a:rPr lang="en-US" sz="2100" baseline="0" dirty="0" smtClean="0"/>
                        <a:t> in YouTube Live</a:t>
                      </a:r>
                      <a:endParaRPr lang="en-US" sz="2100" dirty="0"/>
                    </a:p>
                  </a:txBody>
                  <a:tcPr marL="82619" marR="82619" marT="41312" marB="41312"/>
                </a:tc>
                <a:tc>
                  <a:txBody>
                    <a:bodyPr/>
                    <a:lstStyle/>
                    <a:p>
                      <a:r>
                        <a:rPr lang="en-US" sz="2100" dirty="0" smtClean="0"/>
                        <a:t>Step by Step Video</a:t>
                      </a:r>
                      <a:r>
                        <a:rPr lang="en-US" sz="2100" baseline="0" dirty="0" smtClean="0"/>
                        <a:t> Explanation Content in LMS Portal</a:t>
                      </a:r>
                      <a:endParaRPr lang="en-US" sz="2100" dirty="0"/>
                    </a:p>
                  </a:txBody>
                  <a:tcPr marL="82619" marR="82619" marT="41312" marB="41312"/>
                </a:tc>
                <a:extLst>
                  <a:ext uri="{0D108BD9-81ED-4DB2-BD59-A6C34878D82A}">
                    <a16:rowId xmlns:a16="http://schemas.microsoft.com/office/drawing/2014/main" val="10004"/>
                  </a:ext>
                </a:extLst>
              </a:tr>
              <a:tr h="466307">
                <a:tc>
                  <a:txBody>
                    <a:bodyPr/>
                    <a:lstStyle/>
                    <a:p>
                      <a:r>
                        <a:rPr lang="en-US" sz="2100" dirty="0" smtClean="0"/>
                        <a:t>Access : 3 Days</a:t>
                      </a:r>
                      <a:endParaRPr lang="en-US" sz="2100" dirty="0"/>
                    </a:p>
                  </a:txBody>
                  <a:tcPr marL="82619" marR="82619" marT="41312" marB="41312"/>
                </a:tc>
                <a:tc>
                  <a:txBody>
                    <a:bodyPr/>
                    <a:lstStyle/>
                    <a:p>
                      <a:r>
                        <a:rPr lang="en-US" sz="2100" dirty="0" smtClean="0"/>
                        <a:t>VIP WhatsApp Group Support</a:t>
                      </a:r>
                      <a:endParaRPr lang="en-US" sz="2100" dirty="0"/>
                    </a:p>
                  </a:txBody>
                  <a:tcPr marL="82619" marR="82619" marT="41312" marB="41312"/>
                </a:tc>
                <a:extLst>
                  <a:ext uri="{0D108BD9-81ED-4DB2-BD59-A6C34878D82A}">
                    <a16:rowId xmlns:a16="http://schemas.microsoft.com/office/drawing/2014/main" val="10005"/>
                  </a:ext>
                </a:extLst>
              </a:tr>
              <a:tr h="466307">
                <a:tc>
                  <a:txBody>
                    <a:bodyPr/>
                    <a:lstStyle/>
                    <a:p>
                      <a:endParaRPr lang="en-US" sz="2100" dirty="0"/>
                    </a:p>
                  </a:txBody>
                  <a:tcPr marL="82619" marR="82619" marT="41312" marB="41312"/>
                </a:tc>
                <a:tc>
                  <a:txBody>
                    <a:bodyPr/>
                    <a:lstStyle/>
                    <a:p>
                      <a:r>
                        <a:rPr lang="en-US" sz="2100" dirty="0" smtClean="0"/>
                        <a:t>You Can Download All PPTs </a:t>
                      </a:r>
                      <a:endParaRPr lang="en-US" sz="2100" dirty="0"/>
                    </a:p>
                  </a:txBody>
                  <a:tcPr marL="82619" marR="82619" marT="41312" marB="41312"/>
                </a:tc>
                <a:extLst>
                  <a:ext uri="{0D108BD9-81ED-4DB2-BD59-A6C34878D82A}">
                    <a16:rowId xmlns:a16="http://schemas.microsoft.com/office/drawing/2014/main" val="10006"/>
                  </a:ext>
                </a:extLst>
              </a:tr>
              <a:tr h="743608">
                <a:tc>
                  <a:txBody>
                    <a:bodyPr/>
                    <a:lstStyle/>
                    <a:p>
                      <a:endParaRPr lang="en-US" sz="2100" dirty="0"/>
                    </a:p>
                  </a:txBody>
                  <a:tcPr marL="82619" marR="82619" marT="41312" marB="41312"/>
                </a:tc>
                <a:tc>
                  <a:txBody>
                    <a:bodyPr/>
                    <a:lstStyle/>
                    <a:p>
                      <a:r>
                        <a:rPr lang="en-US" sz="2100" dirty="0" smtClean="0"/>
                        <a:t>4 </a:t>
                      </a:r>
                      <a:r>
                        <a:rPr lang="en-US" sz="2100" dirty="0" err="1" smtClean="0"/>
                        <a:t>Nos</a:t>
                      </a:r>
                      <a:r>
                        <a:rPr lang="en-US" sz="2100" dirty="0" smtClean="0"/>
                        <a:t> of Hackathon Class in Zoom Live. The</a:t>
                      </a:r>
                      <a:r>
                        <a:rPr lang="en-US" sz="2100" baseline="0" dirty="0" smtClean="0"/>
                        <a:t> Recording also will be provided </a:t>
                      </a:r>
                      <a:endParaRPr lang="en-US" sz="2100" dirty="0"/>
                    </a:p>
                  </a:txBody>
                  <a:tcPr marL="82619" marR="82619" marT="41312" marB="41312"/>
                </a:tc>
                <a:extLst>
                  <a:ext uri="{0D108BD9-81ED-4DB2-BD59-A6C34878D82A}">
                    <a16:rowId xmlns:a16="http://schemas.microsoft.com/office/drawing/2014/main" val="10007"/>
                  </a:ext>
                </a:extLst>
              </a:tr>
              <a:tr h="466307">
                <a:tc>
                  <a:txBody>
                    <a:bodyPr/>
                    <a:lstStyle/>
                    <a:p>
                      <a:endParaRPr lang="en-US" sz="2100" dirty="0"/>
                    </a:p>
                  </a:txBody>
                  <a:tcPr marL="82619" marR="82619" marT="41312" marB="41312"/>
                </a:tc>
                <a:tc>
                  <a:txBody>
                    <a:bodyPr/>
                    <a:lstStyle/>
                    <a:p>
                      <a:r>
                        <a:rPr lang="en-US" sz="2100" dirty="0" smtClean="0"/>
                        <a:t>You Can Download All Project Files </a:t>
                      </a:r>
                      <a:endParaRPr lang="en-US" sz="2100" dirty="0"/>
                    </a:p>
                  </a:txBody>
                  <a:tcPr marL="82619" marR="82619" marT="41312" marB="41312"/>
                </a:tc>
                <a:extLst>
                  <a:ext uri="{0D108BD9-81ED-4DB2-BD59-A6C34878D82A}">
                    <a16:rowId xmlns:a16="http://schemas.microsoft.com/office/drawing/2014/main" val="10008"/>
                  </a:ext>
                </a:extLst>
              </a:tr>
              <a:tr h="466307">
                <a:tc>
                  <a:txBody>
                    <a:bodyPr/>
                    <a:lstStyle/>
                    <a:p>
                      <a:endParaRPr lang="en-US" sz="2100" dirty="0"/>
                    </a:p>
                  </a:txBody>
                  <a:tcPr marL="82619" marR="82619" marT="41312" marB="41312"/>
                </a:tc>
                <a:tc>
                  <a:txBody>
                    <a:bodyPr/>
                    <a:lstStyle/>
                    <a:p>
                      <a:r>
                        <a:rPr lang="en-US" sz="2100" dirty="0" smtClean="0"/>
                        <a:t>Mentor</a:t>
                      </a:r>
                      <a:r>
                        <a:rPr lang="en-US" sz="2100" baseline="0" dirty="0" smtClean="0"/>
                        <a:t> will guide you to finish 10 Projects </a:t>
                      </a:r>
                      <a:endParaRPr lang="en-US" sz="2100" dirty="0"/>
                    </a:p>
                  </a:txBody>
                  <a:tcPr marL="82619" marR="82619" marT="41312" marB="41312"/>
                </a:tc>
                <a:extLst>
                  <a:ext uri="{0D108BD9-81ED-4DB2-BD59-A6C34878D82A}">
                    <a16:rowId xmlns:a16="http://schemas.microsoft.com/office/drawing/2014/main" val="10009"/>
                  </a:ext>
                </a:extLst>
              </a:tr>
              <a:tr h="466307">
                <a:tc>
                  <a:txBody>
                    <a:bodyPr/>
                    <a:lstStyle/>
                    <a:p>
                      <a:endParaRPr lang="en-US" sz="2100" dirty="0"/>
                    </a:p>
                  </a:txBody>
                  <a:tcPr marL="82619" marR="82619" marT="41312" marB="41312"/>
                </a:tc>
                <a:tc>
                  <a:txBody>
                    <a:bodyPr/>
                    <a:lstStyle/>
                    <a:p>
                      <a:r>
                        <a:rPr lang="en-US" sz="2100" dirty="0" smtClean="0"/>
                        <a:t>Access : 60 Days</a:t>
                      </a:r>
                      <a:endParaRPr lang="en-US" sz="2100" dirty="0"/>
                    </a:p>
                  </a:txBody>
                  <a:tcPr marL="82619" marR="82619" marT="41312" marB="41312"/>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21911616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026" name="Picture 2" descr="People analyzing growth charts Free V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2533418"/>
            <a:ext cx="3869903" cy="2578009"/>
          </a:xfrm>
          <a:prstGeom prst="rect">
            <a:avLst/>
          </a:prstGeom>
          <a:noFill/>
          <a:extLst>
            <a:ext uri="{909E8E84-426E-40DD-AFC4-6F175D3DCCD1}">
              <a14:hiddenFill xmlns:a14="http://schemas.microsoft.com/office/drawing/2010/main">
                <a:solidFill>
                  <a:srgbClr val="FFFFFF"/>
                </a:solidFill>
              </a14:hiddenFill>
            </a:ext>
          </a:extLst>
        </p:spPr>
      </p:pic>
      <p:sp>
        <p:nvSpPr>
          <p:cNvPr id="132" name="Google Shape;132;p28"/>
          <p:cNvSpPr txBox="1">
            <a:spLocks noGrp="1"/>
          </p:cNvSpPr>
          <p:nvPr>
            <p:ph type="ctrTitle"/>
          </p:nvPr>
        </p:nvSpPr>
        <p:spPr>
          <a:xfrm>
            <a:off x="4087444" y="932724"/>
            <a:ext cx="7522353" cy="2304217"/>
          </a:xfrm>
          <a:prstGeom prst="rect">
            <a:avLst/>
          </a:prstGeom>
        </p:spPr>
        <p:txBody>
          <a:bodyPr spcFirstLastPara="1" vert="horz" wrap="square" lIns="0" tIns="0" rIns="0" bIns="0" rtlCol="0" anchor="ctr" anchorCtr="0">
            <a:noAutofit/>
          </a:bodyPr>
          <a:lstStyle/>
          <a:p>
            <a:r>
              <a:rPr lang="en" sz="5467" dirty="0"/>
              <a:t>30 Days </a:t>
            </a:r>
            <a:br>
              <a:rPr lang="en" sz="5467" dirty="0"/>
            </a:br>
            <a:r>
              <a:rPr lang="en" sz="5467" dirty="0" smtClean="0">
                <a:solidFill>
                  <a:srgbClr val="C00000"/>
                </a:solidFill>
              </a:rPr>
              <a:t>Python</a:t>
            </a:r>
            <a:br>
              <a:rPr lang="en" sz="5467" dirty="0" smtClean="0">
                <a:solidFill>
                  <a:srgbClr val="C00000"/>
                </a:solidFill>
              </a:rPr>
            </a:br>
            <a:r>
              <a:rPr lang="en" sz="5467" dirty="0" smtClean="0"/>
              <a:t>Master </a:t>
            </a:r>
            <a:r>
              <a:rPr lang="en" sz="5467" dirty="0"/>
              <a:t>Class</a:t>
            </a:r>
            <a:endParaRPr sz="5467" dirty="0"/>
          </a:p>
        </p:txBody>
      </p:sp>
      <p:sp>
        <p:nvSpPr>
          <p:cNvPr id="2" name="TextBox 1"/>
          <p:cNvSpPr txBox="1"/>
          <p:nvPr/>
        </p:nvSpPr>
        <p:spPr>
          <a:xfrm>
            <a:off x="3869903" y="5685586"/>
            <a:ext cx="4980080" cy="924741"/>
          </a:xfrm>
          <a:prstGeom prst="rect">
            <a:avLst/>
          </a:prstGeom>
          <a:noFill/>
        </p:spPr>
        <p:txBody>
          <a:bodyPr wrap="none" lIns="82613" tIns="41307" rIns="82613" bIns="41307" rtlCol="0">
            <a:spAutoFit/>
          </a:bodyPr>
          <a:lstStyle/>
          <a:p>
            <a:r>
              <a:rPr lang="en-US" sz="5467" dirty="0">
                <a:solidFill>
                  <a:schemeClr val="bg2">
                    <a:lumMod val="75000"/>
                  </a:schemeClr>
                </a:solidFill>
              </a:rPr>
              <a:t>Free Registration</a:t>
            </a:r>
          </a:p>
        </p:txBody>
      </p:sp>
      <p:sp>
        <p:nvSpPr>
          <p:cNvPr id="3" name="TextBox 2"/>
          <p:cNvSpPr txBox="1"/>
          <p:nvPr/>
        </p:nvSpPr>
        <p:spPr>
          <a:xfrm>
            <a:off x="3869903" y="3822422"/>
            <a:ext cx="3062697" cy="698974"/>
          </a:xfrm>
          <a:prstGeom prst="rect">
            <a:avLst/>
          </a:prstGeom>
          <a:noFill/>
        </p:spPr>
        <p:txBody>
          <a:bodyPr wrap="none" lIns="82613" tIns="41307" rIns="82613" bIns="41307" rtlCol="0">
            <a:spAutoFit/>
          </a:bodyPr>
          <a:lstStyle/>
          <a:p>
            <a:r>
              <a:rPr lang="en-US" sz="4000" dirty="0">
                <a:solidFill>
                  <a:schemeClr val="bg2">
                    <a:lumMod val="75000"/>
                  </a:schemeClr>
                </a:solidFill>
              </a:rPr>
              <a:t>Day1 : </a:t>
            </a:r>
            <a:r>
              <a:rPr lang="en-US" sz="4000" dirty="0" smtClean="0">
                <a:solidFill>
                  <a:schemeClr val="bg2">
                    <a:lumMod val="75000"/>
                  </a:schemeClr>
                </a:solidFill>
              </a:rPr>
              <a:t>Python</a:t>
            </a:r>
            <a:endParaRPr lang="en-US" sz="4000" dirty="0">
              <a:solidFill>
                <a:schemeClr val="bg2">
                  <a:lumMod val="75000"/>
                </a:schemeClr>
              </a:solidFill>
            </a:endParaRPr>
          </a:p>
        </p:txBody>
      </p:sp>
      <p:sp>
        <p:nvSpPr>
          <p:cNvPr id="4" name="TextBox 3"/>
          <p:cNvSpPr txBox="1"/>
          <p:nvPr/>
        </p:nvSpPr>
        <p:spPr>
          <a:xfrm>
            <a:off x="5681658" y="4899578"/>
            <a:ext cx="2407325" cy="452753"/>
          </a:xfrm>
          <a:prstGeom prst="rect">
            <a:avLst/>
          </a:prstGeom>
          <a:noFill/>
        </p:spPr>
        <p:txBody>
          <a:bodyPr wrap="none" lIns="82613" tIns="41307" rIns="82613" bIns="41307" rtlCol="0">
            <a:spAutoFit/>
          </a:bodyPr>
          <a:lstStyle/>
          <a:p>
            <a:r>
              <a:rPr lang="en-US" sz="2400" dirty="0">
                <a:solidFill>
                  <a:schemeClr val="bg2">
                    <a:lumMod val="75000"/>
                  </a:schemeClr>
                </a:solidFill>
              </a:rPr>
              <a:t>Time: 6.00 PM IST</a:t>
            </a:r>
          </a:p>
        </p:txBody>
      </p:sp>
    </p:spTree>
    <p:extLst>
      <p:ext uri="{BB962C8B-B14F-4D97-AF65-F5344CB8AC3E}">
        <p14:creationId xmlns:p14="http://schemas.microsoft.com/office/powerpoint/2010/main" val="1720744080"/>
      </p:ext>
    </p:extLst>
  </p:cSld>
  <p:clrMapOvr>
    <a:masterClrMapping/>
  </p:clrMapOvr>
  <mc:AlternateContent xmlns:mc="http://schemas.openxmlformats.org/markup-compatibility/2006" xmlns:p14="http://schemas.microsoft.com/office/powerpoint/2010/main">
    <mc:Choice Requires="p14">
      <p:transition spd="slow" p14:dur="2000" advTm="10015"/>
    </mc:Choice>
    <mc:Fallback xmlns="">
      <p:transition spd="slow" advTm="10015"/>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2137" y="1742801"/>
            <a:ext cx="11286559" cy="3372400"/>
          </a:xfrm>
        </p:spPr>
        <p:txBody>
          <a:bodyPr/>
          <a:lstStyle/>
          <a:p>
            <a:r>
              <a:rPr lang="en-US" sz="6000" u="sng" dirty="0"/>
              <a:t>Pantech</a:t>
            </a:r>
            <a:r>
              <a:rPr lang="en-US" sz="6000" dirty="0"/>
              <a:t> will make you to </a:t>
            </a:r>
            <a:r>
              <a:rPr lang="en-US" sz="6000" u="sng" dirty="0">
                <a:solidFill>
                  <a:srgbClr val="FF0000"/>
                </a:solidFill>
              </a:rPr>
              <a:t>Create 10 Projects</a:t>
            </a:r>
            <a:r>
              <a:rPr lang="en-US" sz="6000" dirty="0"/>
              <a:t> in Data Science &amp; Analytics in </a:t>
            </a:r>
            <a:r>
              <a:rPr lang="en-US" sz="6000" u="sng" dirty="0">
                <a:solidFill>
                  <a:srgbClr val="FF0000"/>
                </a:solidFill>
              </a:rPr>
              <a:t>30 Days</a:t>
            </a:r>
          </a:p>
        </p:txBody>
      </p:sp>
      <p:sp>
        <p:nvSpPr>
          <p:cNvPr id="5" name="TextBox 4"/>
          <p:cNvSpPr txBox="1"/>
          <p:nvPr/>
        </p:nvSpPr>
        <p:spPr>
          <a:xfrm>
            <a:off x="602138" y="1274356"/>
            <a:ext cx="5268236" cy="473207"/>
          </a:xfrm>
          <a:prstGeom prst="rect">
            <a:avLst/>
          </a:prstGeom>
          <a:noFill/>
        </p:spPr>
        <p:txBody>
          <a:bodyPr wrap="none" lIns="82613" tIns="41307" rIns="82613" bIns="41307" rtlCol="0">
            <a:spAutoFit/>
          </a:bodyPr>
          <a:lstStyle/>
          <a:p>
            <a:r>
              <a:rPr lang="en-US" sz="2533" b="1" dirty="0"/>
              <a:t>Objective of this 30 Days Master Class</a:t>
            </a:r>
          </a:p>
        </p:txBody>
      </p:sp>
    </p:spTree>
    <p:extLst>
      <p:ext uri="{BB962C8B-B14F-4D97-AF65-F5344CB8AC3E}">
        <p14:creationId xmlns:p14="http://schemas.microsoft.com/office/powerpoint/2010/main" val="7804471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740701"/>
            <a:ext cx="9010272" cy="960107"/>
          </a:xfrm>
        </p:spPr>
        <p:txBody>
          <a:bodyPr/>
          <a:lstStyle/>
          <a:p>
            <a:r>
              <a:rPr lang="en-US" dirty="0" smtClean="0"/>
              <a:t>1 Month Internship in Data Science</a:t>
            </a:r>
            <a:endParaRPr lang="en-US" dirty="0"/>
          </a:p>
        </p:txBody>
      </p:sp>
      <p:sp>
        <p:nvSpPr>
          <p:cNvPr id="3" name="Text Placeholder 2"/>
          <p:cNvSpPr>
            <a:spLocks noGrp="1"/>
          </p:cNvSpPr>
          <p:nvPr>
            <p:ph type="body" idx="1"/>
          </p:nvPr>
        </p:nvSpPr>
        <p:spPr>
          <a:xfrm>
            <a:off x="143340" y="1796819"/>
            <a:ext cx="11023161" cy="4616704"/>
          </a:xfrm>
        </p:spPr>
        <p:txBody>
          <a:bodyPr/>
          <a:lstStyle/>
          <a:p>
            <a:r>
              <a:rPr lang="en-US" sz="2933" dirty="0">
                <a:solidFill>
                  <a:schemeClr val="tx1"/>
                </a:solidFill>
              </a:rPr>
              <a:t>INTERNSHIP E-Certificate(30Days Internship on Data Science Engineering)</a:t>
            </a:r>
          </a:p>
          <a:p>
            <a:r>
              <a:rPr lang="en-US" sz="2933" dirty="0">
                <a:solidFill>
                  <a:schemeClr val="tx1"/>
                </a:solidFill>
              </a:rPr>
              <a:t>Highly organized Video content</a:t>
            </a:r>
          </a:p>
          <a:p>
            <a:r>
              <a:rPr lang="en-US" sz="2933" dirty="0">
                <a:solidFill>
                  <a:schemeClr val="tx1"/>
                </a:solidFill>
              </a:rPr>
              <a:t>Download All Files</a:t>
            </a:r>
          </a:p>
          <a:p>
            <a:r>
              <a:rPr lang="en-US" sz="2933" dirty="0">
                <a:solidFill>
                  <a:schemeClr val="tx1"/>
                </a:solidFill>
              </a:rPr>
              <a:t>Download PPTs</a:t>
            </a:r>
          </a:p>
          <a:p>
            <a:r>
              <a:rPr lang="en-US" sz="2933" dirty="0">
                <a:solidFill>
                  <a:schemeClr val="tx1"/>
                </a:solidFill>
              </a:rPr>
              <a:t>Assignments</a:t>
            </a:r>
          </a:p>
          <a:p>
            <a:r>
              <a:rPr lang="en-US" sz="2933" dirty="0">
                <a:solidFill>
                  <a:schemeClr val="tx1"/>
                </a:solidFill>
              </a:rPr>
              <a:t>Flexible Time. </a:t>
            </a:r>
          </a:p>
          <a:p>
            <a:r>
              <a:rPr lang="en-US" sz="2933" dirty="0">
                <a:solidFill>
                  <a:schemeClr val="tx1"/>
                </a:solidFill>
              </a:rPr>
              <a:t>Access Period: 60Days from the date of payment</a:t>
            </a:r>
          </a:p>
        </p:txBody>
      </p:sp>
    </p:spTree>
    <p:extLst>
      <p:ext uri="{BB962C8B-B14F-4D97-AF65-F5344CB8AC3E}">
        <p14:creationId xmlns:p14="http://schemas.microsoft.com/office/powerpoint/2010/main" val="2498654555"/>
      </p:ext>
    </p:extLst>
  </p:cSld>
  <p:clrMapOvr>
    <a:masterClrMapping/>
  </p:clrMapOvr>
  <mc:AlternateContent xmlns:mc="http://schemas.openxmlformats.org/markup-compatibility/2006" xmlns:p14="http://schemas.microsoft.com/office/powerpoint/2010/main">
    <mc:Choice Requires="p14">
      <p:transition spd="slow" p14:dur="2000" advTm="1793"/>
    </mc:Choice>
    <mc:Fallback xmlns="">
      <p:transition spd="slow" advTm="1793"/>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667" y="922199"/>
            <a:ext cx="7579583" cy="758796"/>
          </a:xfrm>
        </p:spPr>
        <p:txBody>
          <a:bodyPr/>
          <a:lstStyle/>
          <a:p>
            <a:r>
              <a:rPr lang="en-US" sz="4933" dirty="0"/>
              <a:t>What You Will Get???</a:t>
            </a:r>
          </a:p>
        </p:txBody>
      </p:sp>
      <p:sp>
        <p:nvSpPr>
          <p:cNvPr id="3" name="Text Placeholder 2"/>
          <p:cNvSpPr>
            <a:spLocks noGrp="1"/>
          </p:cNvSpPr>
          <p:nvPr>
            <p:ph type="body" idx="1"/>
          </p:nvPr>
        </p:nvSpPr>
        <p:spPr>
          <a:xfrm>
            <a:off x="42190" y="1436610"/>
            <a:ext cx="6960791" cy="686716"/>
          </a:xfrm>
        </p:spPr>
        <p:txBody>
          <a:bodyPr/>
          <a:lstStyle/>
          <a:p>
            <a:pPr>
              <a:buFont typeface="Arial" panose="020B0604020202020204" pitchFamily="34" charset="0"/>
              <a:buChar char="•"/>
            </a:pPr>
            <a:r>
              <a:rPr lang="en-US" sz="2133" b="1" dirty="0">
                <a:solidFill>
                  <a:srgbClr val="C00000"/>
                </a:solidFill>
                <a:latin typeface="+mj-lt"/>
              </a:rPr>
              <a:t>30 Days Learning Activity</a:t>
            </a:r>
          </a:p>
          <a:p>
            <a:pPr>
              <a:buFont typeface="Arial" panose="020B0604020202020204" pitchFamily="34" charset="0"/>
              <a:buChar char="•"/>
            </a:pPr>
            <a:r>
              <a:rPr lang="en-US" sz="2133" b="1" dirty="0">
                <a:solidFill>
                  <a:srgbClr val="C00000"/>
                </a:solidFill>
                <a:latin typeface="+mj-lt"/>
              </a:rPr>
              <a:t>Data Science Core Concepts</a:t>
            </a:r>
          </a:p>
          <a:p>
            <a:pPr>
              <a:buFont typeface="Arial" panose="020B0604020202020204" pitchFamily="34" charset="0"/>
              <a:buChar char="•"/>
            </a:pPr>
            <a:r>
              <a:rPr lang="en-US" sz="2133" b="1" dirty="0">
                <a:solidFill>
                  <a:srgbClr val="C00000"/>
                </a:solidFill>
                <a:latin typeface="+mj-lt"/>
              </a:rPr>
              <a:t>10 + Projects</a:t>
            </a:r>
          </a:p>
          <a:p>
            <a:pPr marL="395843" indent="-258159">
              <a:buFont typeface="Arial" panose="020B0604020202020204" pitchFamily="34" charset="0"/>
              <a:buChar char="•"/>
            </a:pPr>
            <a:endParaRPr lang="en-US" sz="2133" b="1" dirty="0">
              <a:solidFill>
                <a:srgbClr val="C00000"/>
              </a:solidFill>
              <a:latin typeface="+mj-lt"/>
            </a:endParaRPr>
          </a:p>
        </p:txBody>
      </p:sp>
      <p:grpSp>
        <p:nvGrpSpPr>
          <p:cNvPr id="8" name="Group 7"/>
          <p:cNvGrpSpPr/>
          <p:nvPr/>
        </p:nvGrpSpPr>
        <p:grpSpPr>
          <a:xfrm>
            <a:off x="6532982" y="766569"/>
            <a:ext cx="2431244" cy="1305452"/>
            <a:chOff x="5241107" y="-2381"/>
            <a:chExt cx="2690830" cy="1444761"/>
          </a:xfrm>
        </p:grpSpPr>
        <p:grpSp>
          <p:nvGrpSpPr>
            <p:cNvPr id="4" name="Google Shape;859;p31"/>
            <p:cNvGrpSpPr/>
            <p:nvPr/>
          </p:nvGrpSpPr>
          <p:grpSpPr>
            <a:xfrm rot="474658">
              <a:off x="5241107" y="-2381"/>
              <a:ext cx="2683665" cy="1444761"/>
              <a:chOff x="4345425" y="2175475"/>
              <a:chExt cx="800750" cy="176025"/>
            </a:xfrm>
          </p:grpSpPr>
          <p:sp>
            <p:nvSpPr>
              <p:cNvPr id="5" name="Google Shape;860;p31"/>
              <p:cNvSpPr/>
              <p:nvPr/>
            </p:nvSpPr>
            <p:spPr>
              <a:xfrm>
                <a:off x="4351850" y="2175475"/>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sp>
            <p:nvSpPr>
              <p:cNvPr id="6" name="Google Shape;861;p31"/>
              <p:cNvSpPr/>
              <p:nvPr/>
            </p:nvSpPr>
            <p:spPr>
              <a:xfrm>
                <a:off x="4345425" y="2195925"/>
                <a:ext cx="800750"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grpSp>
        <p:sp>
          <p:nvSpPr>
            <p:cNvPr id="7" name="Google Shape;871;p31"/>
            <p:cNvSpPr txBox="1">
              <a:spLocks/>
            </p:cNvSpPr>
            <p:nvPr/>
          </p:nvSpPr>
          <p:spPr>
            <a:xfrm>
              <a:off x="5425737" y="386344"/>
              <a:ext cx="2506200" cy="406800"/>
            </a:xfrm>
            <a:prstGeom prst="rect">
              <a:avLst/>
            </a:prstGeom>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sz="1867" b="1" dirty="0">
                  <a:solidFill>
                    <a:schemeClr val="dk1"/>
                  </a:solidFill>
                  <a:latin typeface="Itim"/>
                  <a:ea typeface="Itim"/>
                  <a:cs typeface="Itim"/>
                  <a:sym typeface="Itim"/>
                </a:rPr>
                <a:t>Complete Project Files</a:t>
              </a:r>
            </a:p>
          </p:txBody>
        </p:sp>
      </p:grpSp>
      <p:grpSp>
        <p:nvGrpSpPr>
          <p:cNvPr id="9" name="Group 8"/>
          <p:cNvGrpSpPr/>
          <p:nvPr/>
        </p:nvGrpSpPr>
        <p:grpSpPr>
          <a:xfrm>
            <a:off x="7296039" y="1944553"/>
            <a:ext cx="2424771" cy="1305452"/>
            <a:chOff x="5241107" y="-2381"/>
            <a:chExt cx="2683665" cy="1444761"/>
          </a:xfrm>
        </p:grpSpPr>
        <p:grpSp>
          <p:nvGrpSpPr>
            <p:cNvPr id="10" name="Google Shape;859;p31"/>
            <p:cNvGrpSpPr/>
            <p:nvPr/>
          </p:nvGrpSpPr>
          <p:grpSpPr>
            <a:xfrm rot="474658">
              <a:off x="5241107" y="-2381"/>
              <a:ext cx="2683665" cy="1444761"/>
              <a:chOff x="4345425" y="2175475"/>
              <a:chExt cx="800750" cy="176025"/>
            </a:xfrm>
          </p:grpSpPr>
          <p:sp>
            <p:nvSpPr>
              <p:cNvPr id="12" name="Google Shape;860;p31"/>
              <p:cNvSpPr/>
              <p:nvPr/>
            </p:nvSpPr>
            <p:spPr>
              <a:xfrm>
                <a:off x="4351850" y="2175475"/>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sp>
            <p:nvSpPr>
              <p:cNvPr id="13" name="Google Shape;861;p31"/>
              <p:cNvSpPr/>
              <p:nvPr/>
            </p:nvSpPr>
            <p:spPr>
              <a:xfrm>
                <a:off x="4345425" y="2195925"/>
                <a:ext cx="800750"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grpSp>
        <p:sp>
          <p:nvSpPr>
            <p:cNvPr id="11" name="Google Shape;871;p31"/>
            <p:cNvSpPr txBox="1">
              <a:spLocks/>
            </p:cNvSpPr>
            <p:nvPr/>
          </p:nvSpPr>
          <p:spPr>
            <a:xfrm>
              <a:off x="5299666" y="408089"/>
              <a:ext cx="2506200" cy="406800"/>
            </a:xfrm>
            <a:prstGeom prst="rect">
              <a:avLst/>
            </a:prstGeom>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sz="1867" b="1" dirty="0">
                  <a:solidFill>
                    <a:schemeClr val="dk1"/>
                  </a:solidFill>
                  <a:latin typeface="Itim"/>
                  <a:ea typeface="Itim"/>
                  <a:cs typeface="Itim"/>
                  <a:sym typeface="Itim"/>
                </a:rPr>
                <a:t>Project PPT</a:t>
              </a:r>
            </a:p>
          </p:txBody>
        </p:sp>
      </p:grpSp>
      <p:grpSp>
        <p:nvGrpSpPr>
          <p:cNvPr id="14" name="Group 13"/>
          <p:cNvGrpSpPr/>
          <p:nvPr/>
        </p:nvGrpSpPr>
        <p:grpSpPr>
          <a:xfrm>
            <a:off x="7527066" y="3078318"/>
            <a:ext cx="3573789" cy="1427361"/>
            <a:chOff x="5004003" y="-41614"/>
            <a:chExt cx="3955366" cy="1579680"/>
          </a:xfrm>
        </p:grpSpPr>
        <p:grpSp>
          <p:nvGrpSpPr>
            <p:cNvPr id="15" name="Google Shape;859;p31"/>
            <p:cNvGrpSpPr/>
            <p:nvPr/>
          </p:nvGrpSpPr>
          <p:grpSpPr>
            <a:xfrm rot="474658">
              <a:off x="5004003" y="-41614"/>
              <a:ext cx="3592984" cy="1579680"/>
              <a:chOff x="4275220" y="2167013"/>
              <a:chExt cx="1072072" cy="192463"/>
            </a:xfrm>
          </p:grpSpPr>
          <p:sp>
            <p:nvSpPr>
              <p:cNvPr id="17" name="Google Shape;860;p31"/>
              <p:cNvSpPr/>
              <p:nvPr/>
            </p:nvSpPr>
            <p:spPr>
              <a:xfrm>
                <a:off x="4361285" y="2203201"/>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sp>
            <p:nvSpPr>
              <p:cNvPr id="18" name="Google Shape;861;p31"/>
              <p:cNvSpPr/>
              <p:nvPr/>
            </p:nvSpPr>
            <p:spPr>
              <a:xfrm>
                <a:off x="4275220" y="2167013"/>
                <a:ext cx="1072072"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grpSp>
        <p:sp>
          <p:nvSpPr>
            <p:cNvPr id="16" name="Google Shape;871;p31"/>
            <p:cNvSpPr txBox="1">
              <a:spLocks/>
            </p:cNvSpPr>
            <p:nvPr/>
          </p:nvSpPr>
          <p:spPr>
            <a:xfrm>
              <a:off x="5198090" y="277520"/>
              <a:ext cx="3761279" cy="406800"/>
            </a:xfrm>
            <a:prstGeom prst="rect">
              <a:avLst/>
            </a:prstGeom>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sz="1867" b="1" dirty="0">
                  <a:solidFill>
                    <a:schemeClr val="dk1"/>
                  </a:solidFill>
                  <a:latin typeface="Itim"/>
                  <a:ea typeface="Itim"/>
                  <a:cs typeface="Itim"/>
                  <a:sym typeface="Itim"/>
                </a:rPr>
                <a:t>Video Class Access for 2 Months</a:t>
              </a:r>
            </a:p>
          </p:txBody>
        </p:sp>
      </p:grpSp>
      <p:grpSp>
        <p:nvGrpSpPr>
          <p:cNvPr id="19" name="Google Shape;1488;p43"/>
          <p:cNvGrpSpPr/>
          <p:nvPr/>
        </p:nvGrpSpPr>
        <p:grpSpPr>
          <a:xfrm>
            <a:off x="7341153" y="4987896"/>
            <a:ext cx="3461947" cy="982424"/>
            <a:chOff x="6554696" y="509501"/>
            <a:chExt cx="711709" cy="802366"/>
          </a:xfrm>
        </p:grpSpPr>
        <p:sp>
          <p:nvSpPr>
            <p:cNvPr id="20" name="Google Shape;1489;p43"/>
            <p:cNvSpPr/>
            <p:nvPr/>
          </p:nvSpPr>
          <p:spPr>
            <a:xfrm>
              <a:off x="6554696" y="532636"/>
              <a:ext cx="696978" cy="779231"/>
            </a:xfrm>
            <a:custGeom>
              <a:avLst/>
              <a:gdLst/>
              <a:ahLst/>
              <a:cxnLst/>
              <a:rect l="l" t="t" r="r" b="b"/>
              <a:pathLst>
                <a:path w="20913" h="23381" extrusionOk="0">
                  <a:moveTo>
                    <a:pt x="4201" y="1"/>
                  </a:moveTo>
                  <a:cubicBezTo>
                    <a:pt x="1903" y="1"/>
                    <a:pt x="28" y="1866"/>
                    <a:pt x="28" y="4165"/>
                  </a:cubicBezTo>
                  <a:lnTo>
                    <a:pt x="1" y="17073"/>
                  </a:lnTo>
                  <a:cubicBezTo>
                    <a:pt x="1" y="18903"/>
                    <a:pt x="1190" y="20516"/>
                    <a:pt x="2930" y="21057"/>
                  </a:cubicBezTo>
                  <a:lnTo>
                    <a:pt x="9736" y="23193"/>
                  </a:lnTo>
                  <a:cubicBezTo>
                    <a:pt x="10143" y="23318"/>
                    <a:pt x="10563" y="23381"/>
                    <a:pt x="10982" y="23381"/>
                  </a:cubicBezTo>
                  <a:cubicBezTo>
                    <a:pt x="11444" y="23381"/>
                    <a:pt x="11906" y="23304"/>
                    <a:pt x="12350" y="23148"/>
                  </a:cubicBezTo>
                  <a:lnTo>
                    <a:pt x="18092" y="21147"/>
                  </a:lnTo>
                  <a:cubicBezTo>
                    <a:pt x="19759" y="20570"/>
                    <a:pt x="20886" y="18993"/>
                    <a:pt x="20886" y="17217"/>
                  </a:cubicBezTo>
                  <a:lnTo>
                    <a:pt x="20913" y="4201"/>
                  </a:lnTo>
                  <a:cubicBezTo>
                    <a:pt x="20913" y="1903"/>
                    <a:pt x="19047" y="28"/>
                    <a:pt x="16748" y="28"/>
                  </a:cubicBezTo>
                  <a:lnTo>
                    <a:pt x="4201" y="1"/>
                  </a:lnTo>
                  <a:close/>
                </a:path>
              </a:pathLst>
            </a:custGeom>
            <a:solidFill>
              <a:schemeClr val="accent3"/>
            </a:solidFill>
            <a:ln>
              <a:noFill/>
            </a:ln>
          </p:spPr>
          <p:txBody>
            <a:bodyPr spcFirstLastPara="1" wrap="square" lIns="121900" tIns="121900" rIns="121900" bIns="121900" anchor="ctr" anchorCtr="0">
              <a:noAutofit/>
            </a:bodyPr>
            <a:lstStyle/>
            <a:p>
              <a:pPr algn="ctr"/>
              <a:r>
                <a:rPr lang="en-US" sz="1867" dirty="0"/>
                <a:t>Get chance to Enroll 1-Month Internship on demand</a:t>
              </a:r>
              <a:endParaRPr sz="1867" dirty="0"/>
            </a:p>
          </p:txBody>
        </p:sp>
        <p:sp>
          <p:nvSpPr>
            <p:cNvPr id="21" name="Google Shape;1490;p43"/>
            <p:cNvSpPr/>
            <p:nvPr/>
          </p:nvSpPr>
          <p:spPr>
            <a:xfrm>
              <a:off x="6554696" y="509501"/>
              <a:ext cx="711709" cy="793261"/>
            </a:xfrm>
            <a:custGeom>
              <a:avLst/>
              <a:gdLst/>
              <a:ahLst/>
              <a:cxnLst/>
              <a:rect l="l" t="t" r="r" b="b"/>
              <a:pathLst>
                <a:path w="21355" h="23802" extrusionOk="0">
                  <a:moveTo>
                    <a:pt x="5138" y="442"/>
                  </a:moveTo>
                  <a:lnTo>
                    <a:pt x="7572" y="451"/>
                  </a:lnTo>
                  <a:lnTo>
                    <a:pt x="12440" y="469"/>
                  </a:lnTo>
                  <a:lnTo>
                    <a:pt x="14873" y="469"/>
                  </a:lnTo>
                  <a:lnTo>
                    <a:pt x="16090" y="478"/>
                  </a:lnTo>
                  <a:cubicBezTo>
                    <a:pt x="16249" y="478"/>
                    <a:pt x="16412" y="477"/>
                    <a:pt x="16574" y="477"/>
                  </a:cubicBezTo>
                  <a:cubicBezTo>
                    <a:pt x="16817" y="477"/>
                    <a:pt x="17058" y="480"/>
                    <a:pt x="17280" y="496"/>
                  </a:cubicBezTo>
                  <a:cubicBezTo>
                    <a:pt x="17659" y="541"/>
                    <a:pt x="18037" y="622"/>
                    <a:pt x="18389" y="766"/>
                  </a:cubicBezTo>
                  <a:cubicBezTo>
                    <a:pt x="18740" y="920"/>
                    <a:pt x="19083" y="1109"/>
                    <a:pt x="19380" y="1352"/>
                  </a:cubicBezTo>
                  <a:cubicBezTo>
                    <a:pt x="19669" y="1596"/>
                    <a:pt x="19939" y="1866"/>
                    <a:pt x="20155" y="2191"/>
                  </a:cubicBezTo>
                  <a:cubicBezTo>
                    <a:pt x="20363" y="2506"/>
                    <a:pt x="20534" y="2849"/>
                    <a:pt x="20651" y="3209"/>
                  </a:cubicBezTo>
                  <a:cubicBezTo>
                    <a:pt x="20759" y="3579"/>
                    <a:pt x="20832" y="3948"/>
                    <a:pt x="20832" y="4336"/>
                  </a:cubicBezTo>
                  <a:cubicBezTo>
                    <a:pt x="20841" y="4733"/>
                    <a:pt x="20832" y="5147"/>
                    <a:pt x="20832" y="5544"/>
                  </a:cubicBezTo>
                  <a:lnTo>
                    <a:pt x="20841" y="7978"/>
                  </a:lnTo>
                  <a:lnTo>
                    <a:pt x="20850" y="12845"/>
                  </a:lnTo>
                  <a:lnTo>
                    <a:pt x="20850" y="15279"/>
                  </a:lnTo>
                  <a:lnTo>
                    <a:pt x="20850" y="16496"/>
                  </a:lnTo>
                  <a:lnTo>
                    <a:pt x="20850" y="17109"/>
                  </a:lnTo>
                  <a:lnTo>
                    <a:pt x="20859" y="17406"/>
                  </a:lnTo>
                  <a:lnTo>
                    <a:pt x="20841" y="17704"/>
                  </a:lnTo>
                  <a:cubicBezTo>
                    <a:pt x="20795" y="18470"/>
                    <a:pt x="20516" y="19218"/>
                    <a:pt x="20047" y="19831"/>
                  </a:cubicBezTo>
                  <a:cubicBezTo>
                    <a:pt x="19579" y="20453"/>
                    <a:pt x="18930" y="20921"/>
                    <a:pt x="18208" y="21183"/>
                  </a:cubicBezTo>
                  <a:lnTo>
                    <a:pt x="13602" y="22769"/>
                  </a:lnTo>
                  <a:lnTo>
                    <a:pt x="12458" y="23175"/>
                  </a:lnTo>
                  <a:cubicBezTo>
                    <a:pt x="12088" y="23292"/>
                    <a:pt x="11709" y="23364"/>
                    <a:pt x="11322" y="23382"/>
                  </a:cubicBezTo>
                  <a:cubicBezTo>
                    <a:pt x="11267" y="23385"/>
                    <a:pt x="11211" y="23386"/>
                    <a:pt x="11156" y="23386"/>
                  </a:cubicBezTo>
                  <a:cubicBezTo>
                    <a:pt x="10830" y="23386"/>
                    <a:pt x="10500" y="23342"/>
                    <a:pt x="10177" y="23265"/>
                  </a:cubicBezTo>
                  <a:cubicBezTo>
                    <a:pt x="9997" y="23211"/>
                    <a:pt x="9798" y="23148"/>
                    <a:pt x="9609" y="23085"/>
                  </a:cubicBezTo>
                  <a:lnTo>
                    <a:pt x="9023" y="22905"/>
                  </a:lnTo>
                  <a:lnTo>
                    <a:pt x="4381" y="21453"/>
                  </a:lnTo>
                  <a:lnTo>
                    <a:pt x="3218" y="21093"/>
                  </a:lnTo>
                  <a:cubicBezTo>
                    <a:pt x="2849" y="20976"/>
                    <a:pt x="2497" y="20813"/>
                    <a:pt x="2173" y="20597"/>
                  </a:cubicBezTo>
                  <a:cubicBezTo>
                    <a:pt x="1542" y="20173"/>
                    <a:pt x="1001" y="19578"/>
                    <a:pt x="676" y="18866"/>
                  </a:cubicBezTo>
                  <a:cubicBezTo>
                    <a:pt x="505" y="18515"/>
                    <a:pt x="397" y="18136"/>
                    <a:pt x="343" y="17749"/>
                  </a:cubicBezTo>
                  <a:cubicBezTo>
                    <a:pt x="298" y="17361"/>
                    <a:pt x="316" y="16955"/>
                    <a:pt x="316" y="16550"/>
                  </a:cubicBezTo>
                  <a:lnTo>
                    <a:pt x="334" y="14116"/>
                  </a:lnTo>
                  <a:lnTo>
                    <a:pt x="388" y="9248"/>
                  </a:lnTo>
                  <a:cubicBezTo>
                    <a:pt x="397" y="7626"/>
                    <a:pt x="406" y="6003"/>
                    <a:pt x="415" y="4381"/>
                  </a:cubicBezTo>
                  <a:cubicBezTo>
                    <a:pt x="424" y="3993"/>
                    <a:pt x="478" y="3606"/>
                    <a:pt x="586" y="3245"/>
                  </a:cubicBezTo>
                  <a:cubicBezTo>
                    <a:pt x="703" y="2876"/>
                    <a:pt x="866" y="2524"/>
                    <a:pt x="1082" y="2200"/>
                  </a:cubicBezTo>
                  <a:cubicBezTo>
                    <a:pt x="1298" y="1884"/>
                    <a:pt x="1551" y="1596"/>
                    <a:pt x="1848" y="1343"/>
                  </a:cubicBezTo>
                  <a:cubicBezTo>
                    <a:pt x="2155" y="1109"/>
                    <a:pt x="2479" y="902"/>
                    <a:pt x="2831" y="748"/>
                  </a:cubicBezTo>
                  <a:cubicBezTo>
                    <a:pt x="3191" y="604"/>
                    <a:pt x="3561" y="505"/>
                    <a:pt x="3948" y="460"/>
                  </a:cubicBezTo>
                  <a:cubicBezTo>
                    <a:pt x="4039" y="451"/>
                    <a:pt x="4138" y="451"/>
                    <a:pt x="4237" y="442"/>
                  </a:cubicBezTo>
                  <a:close/>
                  <a:moveTo>
                    <a:pt x="4381" y="0"/>
                  </a:moveTo>
                  <a:lnTo>
                    <a:pt x="4219" y="9"/>
                  </a:lnTo>
                  <a:cubicBezTo>
                    <a:pt x="4111" y="18"/>
                    <a:pt x="4003" y="18"/>
                    <a:pt x="3894" y="27"/>
                  </a:cubicBezTo>
                  <a:cubicBezTo>
                    <a:pt x="3471" y="81"/>
                    <a:pt x="3056" y="190"/>
                    <a:pt x="2668" y="352"/>
                  </a:cubicBezTo>
                  <a:cubicBezTo>
                    <a:pt x="2272" y="523"/>
                    <a:pt x="1911" y="748"/>
                    <a:pt x="1578" y="1019"/>
                  </a:cubicBezTo>
                  <a:cubicBezTo>
                    <a:pt x="1253" y="1289"/>
                    <a:pt x="965" y="1614"/>
                    <a:pt x="731" y="1965"/>
                  </a:cubicBezTo>
                  <a:cubicBezTo>
                    <a:pt x="496" y="2326"/>
                    <a:pt x="316" y="2713"/>
                    <a:pt x="190" y="3119"/>
                  </a:cubicBezTo>
                  <a:cubicBezTo>
                    <a:pt x="63" y="3534"/>
                    <a:pt x="9" y="3957"/>
                    <a:pt x="0" y="4381"/>
                  </a:cubicBezTo>
                  <a:cubicBezTo>
                    <a:pt x="0" y="6003"/>
                    <a:pt x="0" y="7626"/>
                    <a:pt x="9" y="9248"/>
                  </a:cubicBezTo>
                  <a:lnTo>
                    <a:pt x="54" y="14116"/>
                  </a:lnTo>
                  <a:lnTo>
                    <a:pt x="54" y="16550"/>
                  </a:lnTo>
                  <a:lnTo>
                    <a:pt x="54" y="17154"/>
                  </a:lnTo>
                  <a:cubicBezTo>
                    <a:pt x="54" y="17253"/>
                    <a:pt x="54" y="17361"/>
                    <a:pt x="63" y="17469"/>
                  </a:cubicBezTo>
                  <a:cubicBezTo>
                    <a:pt x="63" y="17568"/>
                    <a:pt x="72" y="17676"/>
                    <a:pt x="81" y="17776"/>
                  </a:cubicBezTo>
                  <a:cubicBezTo>
                    <a:pt x="127" y="18190"/>
                    <a:pt x="217" y="18605"/>
                    <a:pt x="370" y="19002"/>
                  </a:cubicBezTo>
                  <a:cubicBezTo>
                    <a:pt x="676" y="19786"/>
                    <a:pt x="1226" y="20489"/>
                    <a:pt x="1947" y="20949"/>
                  </a:cubicBezTo>
                  <a:cubicBezTo>
                    <a:pt x="2299" y="21183"/>
                    <a:pt x="2696" y="21363"/>
                    <a:pt x="3092" y="21489"/>
                  </a:cubicBezTo>
                  <a:lnTo>
                    <a:pt x="4255" y="21859"/>
                  </a:lnTo>
                  <a:lnTo>
                    <a:pt x="8897" y="23310"/>
                  </a:lnTo>
                  <a:lnTo>
                    <a:pt x="9483" y="23490"/>
                  </a:lnTo>
                  <a:cubicBezTo>
                    <a:pt x="9672" y="23554"/>
                    <a:pt x="9862" y="23617"/>
                    <a:pt x="10078" y="23671"/>
                  </a:cubicBezTo>
                  <a:cubicBezTo>
                    <a:pt x="10418" y="23761"/>
                    <a:pt x="10777" y="23801"/>
                    <a:pt x="11133" y="23801"/>
                  </a:cubicBezTo>
                  <a:cubicBezTo>
                    <a:pt x="11202" y="23801"/>
                    <a:pt x="11271" y="23800"/>
                    <a:pt x="11340" y="23797"/>
                  </a:cubicBezTo>
                  <a:cubicBezTo>
                    <a:pt x="11764" y="23779"/>
                    <a:pt x="12187" y="23698"/>
                    <a:pt x="12593" y="23563"/>
                  </a:cubicBezTo>
                  <a:lnTo>
                    <a:pt x="13738" y="23157"/>
                  </a:lnTo>
                  <a:lnTo>
                    <a:pt x="18335" y="21552"/>
                  </a:lnTo>
                  <a:cubicBezTo>
                    <a:pt x="19137" y="21273"/>
                    <a:pt x="19858" y="20759"/>
                    <a:pt x="20372" y="20083"/>
                  </a:cubicBezTo>
                  <a:cubicBezTo>
                    <a:pt x="20895" y="19407"/>
                    <a:pt x="21210" y="18578"/>
                    <a:pt x="21273" y="17731"/>
                  </a:cubicBezTo>
                  <a:lnTo>
                    <a:pt x="21282" y="17406"/>
                  </a:lnTo>
                  <a:lnTo>
                    <a:pt x="21282" y="17109"/>
                  </a:lnTo>
                  <a:lnTo>
                    <a:pt x="21291" y="16496"/>
                  </a:lnTo>
                  <a:lnTo>
                    <a:pt x="21291" y="15279"/>
                  </a:lnTo>
                  <a:lnTo>
                    <a:pt x="21309" y="12845"/>
                  </a:lnTo>
                  <a:lnTo>
                    <a:pt x="21327" y="7978"/>
                  </a:lnTo>
                  <a:lnTo>
                    <a:pt x="21345" y="5544"/>
                  </a:lnTo>
                  <a:cubicBezTo>
                    <a:pt x="21345" y="5138"/>
                    <a:pt x="21354" y="4742"/>
                    <a:pt x="21345" y="4327"/>
                  </a:cubicBezTo>
                  <a:cubicBezTo>
                    <a:pt x="21336" y="3894"/>
                    <a:pt x="21255" y="3471"/>
                    <a:pt x="21129" y="3056"/>
                  </a:cubicBezTo>
                  <a:cubicBezTo>
                    <a:pt x="20994" y="2650"/>
                    <a:pt x="20795" y="2263"/>
                    <a:pt x="20561" y="1911"/>
                  </a:cubicBezTo>
                  <a:cubicBezTo>
                    <a:pt x="20309" y="1551"/>
                    <a:pt x="20011" y="1244"/>
                    <a:pt x="19678" y="974"/>
                  </a:cubicBezTo>
                  <a:cubicBezTo>
                    <a:pt x="19344" y="694"/>
                    <a:pt x="18966" y="487"/>
                    <a:pt x="18569" y="325"/>
                  </a:cubicBezTo>
                  <a:cubicBezTo>
                    <a:pt x="18172" y="153"/>
                    <a:pt x="17749" y="72"/>
                    <a:pt x="17325" y="18"/>
                  </a:cubicBezTo>
                  <a:cubicBezTo>
                    <a:pt x="17109" y="5"/>
                    <a:pt x="16901" y="2"/>
                    <a:pt x="16698" y="2"/>
                  </a:cubicBezTo>
                  <a:cubicBezTo>
                    <a:pt x="16596" y="2"/>
                    <a:pt x="16494" y="3"/>
                    <a:pt x="16393" y="3"/>
                  </a:cubicBezTo>
                  <a:cubicBezTo>
                    <a:pt x="16292" y="3"/>
                    <a:pt x="16192" y="2"/>
                    <a:pt x="16090" y="0"/>
                  </a:cubicBezTo>
                  <a:close/>
                </a:path>
              </a:pathLst>
            </a:custGeom>
            <a:solidFill>
              <a:schemeClr val="dk2"/>
            </a:solidFill>
            <a:ln>
              <a:noFill/>
            </a:ln>
          </p:spPr>
          <p:txBody>
            <a:bodyPr spcFirstLastPara="1" wrap="square" lIns="121900" tIns="121900" rIns="121900" bIns="121900" anchor="ctr" anchorCtr="0">
              <a:noAutofit/>
            </a:bodyPr>
            <a:lstStyle/>
            <a:p>
              <a:endParaRPr sz="2400" dirty="0"/>
            </a:p>
          </p:txBody>
        </p:sp>
      </p:grpSp>
      <p:sp>
        <p:nvSpPr>
          <p:cNvPr id="22" name="Rectangle 21"/>
          <p:cNvSpPr/>
          <p:nvPr/>
        </p:nvSpPr>
        <p:spPr>
          <a:xfrm>
            <a:off x="896205" y="2598803"/>
            <a:ext cx="6786511" cy="3284297"/>
          </a:xfrm>
          <a:prstGeom prst="rect">
            <a:avLst/>
          </a:prstGeom>
        </p:spPr>
        <p:txBody>
          <a:bodyPr wrap="square" lIns="82613" tIns="41307" rIns="82613" bIns="41307">
            <a:spAutoFit/>
          </a:bodyPr>
          <a:lstStyle/>
          <a:p>
            <a:pPr marL="309791" indent="-309791">
              <a:buFont typeface="+mj-lt"/>
              <a:buAutoNum type="arabicPeriod"/>
            </a:pPr>
            <a:r>
              <a:rPr lang="en-US" sz="1600" dirty="0"/>
              <a:t>Spatial Data Science For  Covid-19 Disease Prediction     </a:t>
            </a:r>
          </a:p>
          <a:p>
            <a:pPr marL="309791" indent="-309791">
              <a:buFont typeface="+mj-lt"/>
              <a:buAutoNum type="arabicPeriod"/>
            </a:pPr>
            <a:r>
              <a:rPr lang="en-US" sz="1600" dirty="0"/>
              <a:t>Parkinson’s Disease Prediction-</a:t>
            </a:r>
            <a:r>
              <a:rPr lang="en-US" sz="1600" dirty="0" err="1"/>
              <a:t>XGBoost</a:t>
            </a:r>
            <a:r>
              <a:rPr lang="en-US" sz="1600" dirty="0"/>
              <a:t> Classifier</a:t>
            </a:r>
          </a:p>
          <a:p>
            <a:pPr marL="309791" indent="-309791">
              <a:buFont typeface="+mj-lt"/>
              <a:buAutoNum type="arabicPeriod"/>
            </a:pPr>
            <a:r>
              <a:rPr lang="en-US" sz="1600" dirty="0"/>
              <a:t>House Price Prediction-Random Forest Regression</a:t>
            </a:r>
          </a:p>
          <a:p>
            <a:pPr marL="309791" indent="-309791">
              <a:buFont typeface="+mj-lt"/>
              <a:buAutoNum type="arabicPeriod"/>
            </a:pPr>
            <a:r>
              <a:rPr lang="en-US" sz="1600" dirty="0"/>
              <a:t>Customer Segmentation Using ML-K-Means Clustering</a:t>
            </a:r>
          </a:p>
          <a:p>
            <a:pPr marL="309791" indent="-309791">
              <a:buFont typeface="+mj-lt"/>
              <a:buAutoNum type="arabicPeriod"/>
            </a:pPr>
            <a:r>
              <a:rPr lang="en-US" sz="1600" dirty="0"/>
              <a:t>Home Loan Prediction-Decision Tree Classifier</a:t>
            </a:r>
          </a:p>
          <a:p>
            <a:pPr marL="309791" indent="-309791">
              <a:buFont typeface="+mj-lt"/>
              <a:buAutoNum type="arabicPeriod"/>
            </a:pPr>
            <a:r>
              <a:rPr lang="en-US" sz="1600" dirty="0"/>
              <a:t>Spam Classification-NLP</a:t>
            </a:r>
          </a:p>
          <a:p>
            <a:pPr marL="309791" indent="-309791">
              <a:buFont typeface="+mj-lt"/>
              <a:buAutoNum type="arabicPeriod"/>
            </a:pPr>
            <a:r>
              <a:rPr lang="en-US" sz="1600" dirty="0"/>
              <a:t>Hand Written Digit Recognition Using Python-CNN</a:t>
            </a:r>
          </a:p>
          <a:p>
            <a:pPr marL="309791" indent="-309791">
              <a:buFont typeface="+mj-lt"/>
              <a:buAutoNum type="arabicPeriod"/>
            </a:pPr>
            <a:r>
              <a:rPr lang="en-US" sz="1600" dirty="0"/>
              <a:t>Churn Prediction-Deep Learning</a:t>
            </a:r>
          </a:p>
          <a:p>
            <a:pPr marL="309791" indent="-309791">
              <a:buFont typeface="+mj-lt"/>
              <a:buAutoNum type="arabicPeriod"/>
            </a:pPr>
            <a:r>
              <a:rPr lang="en-US" sz="1600" dirty="0"/>
              <a:t>Crop Yield Prediction</a:t>
            </a:r>
          </a:p>
          <a:p>
            <a:pPr marL="309791" indent="-309791">
              <a:buFont typeface="+mj-lt"/>
              <a:buAutoNum type="arabicPeriod"/>
            </a:pPr>
            <a:r>
              <a:rPr lang="en-US" sz="1600" dirty="0"/>
              <a:t>Ground water level prediction</a:t>
            </a:r>
          </a:p>
          <a:p>
            <a:pPr marL="309791" indent="-309791">
              <a:buFont typeface="Arial" panose="020B0604020202020204" pitchFamily="34" charset="0"/>
              <a:buChar char="•"/>
            </a:pPr>
            <a:endParaRPr lang="en-US" sz="2400" b="1" dirty="0"/>
          </a:p>
          <a:p>
            <a:pPr marL="309791" indent="-309791">
              <a:buFont typeface="Arial" panose="020B0604020202020204" pitchFamily="34" charset="0"/>
              <a:buChar char="•"/>
            </a:pPr>
            <a:endParaRPr lang="en-US" sz="2400" dirty="0"/>
          </a:p>
        </p:txBody>
      </p:sp>
    </p:spTree>
    <p:extLst>
      <p:ext uri="{BB962C8B-B14F-4D97-AF65-F5344CB8AC3E}">
        <p14:creationId xmlns:p14="http://schemas.microsoft.com/office/powerpoint/2010/main" val="234085882"/>
      </p:ext>
    </p:extLst>
  </p:cSld>
  <p:clrMapOvr>
    <a:masterClrMapping/>
  </p:clrMapOvr>
  <mc:AlternateContent xmlns:mc="http://schemas.openxmlformats.org/markup-compatibility/2006" xmlns:p14="http://schemas.microsoft.com/office/powerpoint/2010/main">
    <mc:Choice Requires="p14">
      <p:transition spd="slow" p14:dur="2000" advTm="3565"/>
    </mc:Choice>
    <mc:Fallback xmlns="">
      <p:transition spd="slow" advTm="3565"/>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How to join in 1 month Internship</a:t>
            </a:r>
          </a:p>
        </p:txBody>
      </p:sp>
      <p:sp>
        <p:nvSpPr>
          <p:cNvPr id="3" name="Text Placeholder 2"/>
          <p:cNvSpPr>
            <a:spLocks noGrp="1"/>
          </p:cNvSpPr>
          <p:nvPr>
            <p:ph type="body" idx="1"/>
          </p:nvPr>
        </p:nvSpPr>
        <p:spPr>
          <a:xfrm>
            <a:off x="1746255" y="1312917"/>
            <a:ext cx="9274244" cy="4555200"/>
          </a:xfrm>
        </p:spPr>
        <p:txBody>
          <a:bodyPr/>
          <a:lstStyle/>
          <a:p>
            <a:pPr marL="137685" indent="0">
              <a:buNone/>
            </a:pPr>
            <a:r>
              <a:rPr lang="en-US" sz="1867" dirty="0"/>
              <a:t>https://www.pantechelearning.com/pymc-internship/</a:t>
            </a:r>
          </a:p>
        </p:txBody>
      </p:sp>
      <p:sp>
        <p:nvSpPr>
          <p:cNvPr id="8" name="Rounded Rectangle 7"/>
          <p:cNvSpPr/>
          <p:nvPr/>
        </p:nvSpPr>
        <p:spPr>
          <a:xfrm>
            <a:off x="3850874" y="5821170"/>
            <a:ext cx="4082679" cy="773185"/>
          </a:xfrm>
          <a:prstGeom prst="roundRect">
            <a:avLst/>
          </a:prstGeom>
        </p:spPr>
        <p:style>
          <a:lnRef idx="2">
            <a:schemeClr val="accent6"/>
          </a:lnRef>
          <a:fillRef idx="1">
            <a:schemeClr val="lt1"/>
          </a:fillRef>
          <a:effectRef idx="0">
            <a:schemeClr val="accent6"/>
          </a:effectRef>
          <a:fontRef idx="minor">
            <a:schemeClr val="dk1"/>
          </a:fontRef>
        </p:style>
        <p:txBody>
          <a:bodyPr lIns="82613" tIns="41307" rIns="82613" bIns="41307" rtlCol="0" anchor="ctr"/>
          <a:lstStyle/>
          <a:p>
            <a:pPr algn="ctr"/>
            <a:r>
              <a:rPr lang="en-US" sz="2133" dirty="0"/>
              <a:t>Coupon Code: </a:t>
            </a:r>
            <a:r>
              <a:rPr lang="en-US" sz="2133" b="1" dirty="0" smtClean="0">
                <a:solidFill>
                  <a:srgbClr val="FF0000"/>
                </a:solidFill>
              </a:rPr>
              <a:t>PYMC</a:t>
            </a:r>
            <a:endParaRPr lang="en-IN" sz="2133" b="1" dirty="0">
              <a:solidFill>
                <a:srgbClr val="FF00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6255" y="1952252"/>
            <a:ext cx="7998373" cy="3229584"/>
          </a:xfrm>
          <a:prstGeom prst="rect">
            <a:avLst/>
          </a:prstGeom>
        </p:spPr>
      </p:pic>
    </p:spTree>
    <p:extLst>
      <p:ext uri="{BB962C8B-B14F-4D97-AF65-F5344CB8AC3E}">
        <p14:creationId xmlns:p14="http://schemas.microsoft.com/office/powerpoint/2010/main" val="402697877"/>
      </p:ext>
    </p:extLst>
  </p:cSld>
  <p:clrMapOvr>
    <a:masterClrMapping/>
  </p:clrMapOvr>
  <mc:AlternateContent xmlns:mc="http://schemas.openxmlformats.org/markup-compatibility/2006" xmlns:p14="http://schemas.microsoft.com/office/powerpoint/2010/main">
    <mc:Choice Requires="p14">
      <p:transition spd="slow" p14:dur="2000" advTm="1765"/>
    </mc:Choice>
    <mc:Fallback xmlns="">
      <p:transition spd="slow" advTm="1765"/>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42349" y="2538662"/>
            <a:ext cx="5943600"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What is a program ?</a:t>
            </a:r>
          </a:p>
        </p:txBody>
      </p:sp>
    </p:spTree>
    <p:extLst>
      <p:ext uri="{BB962C8B-B14F-4D97-AF65-F5344CB8AC3E}">
        <p14:creationId xmlns:p14="http://schemas.microsoft.com/office/powerpoint/2010/main" val="51409562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94156" y="166167"/>
            <a:ext cx="677994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History </a:t>
            </a:r>
          </a:p>
        </p:txBody>
      </p:sp>
      <p:sp>
        <p:nvSpPr>
          <p:cNvPr id="5" name="TextBox 4"/>
          <p:cNvSpPr txBox="1"/>
          <p:nvPr/>
        </p:nvSpPr>
        <p:spPr>
          <a:xfrm>
            <a:off x="2101516" y="5128095"/>
            <a:ext cx="8566484" cy="20313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At National Research Institute for Mathematics and Computer Science in Netherland.</a:t>
            </a:r>
          </a:p>
          <a:p>
            <a:pPr marL="285750" indent="-285750">
              <a:lnSpc>
                <a:spcPct val="150000"/>
              </a:lnSpc>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7814" y="1446872"/>
            <a:ext cx="3122342" cy="2723685"/>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6021" y="1482360"/>
            <a:ext cx="2876702" cy="2851687"/>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70811" y="2338859"/>
            <a:ext cx="1683833" cy="1262875"/>
          </a:xfrm>
          <a:prstGeom prst="rect">
            <a:avLst/>
          </a:prstGeom>
        </p:spPr>
      </p:pic>
      <p:sp>
        <p:nvSpPr>
          <p:cNvPr id="7" name="TextBox 6"/>
          <p:cNvSpPr txBox="1"/>
          <p:nvPr/>
        </p:nvSpPr>
        <p:spPr>
          <a:xfrm>
            <a:off x="1875263" y="4334047"/>
            <a:ext cx="2687444" cy="461665"/>
          </a:xfrm>
          <a:prstGeom prst="rect">
            <a:avLst/>
          </a:prstGeom>
          <a:noFill/>
        </p:spPr>
        <p:txBody>
          <a:bodyPr wrap="square" rtlCol="0">
            <a:spAutoFit/>
          </a:bodyPr>
          <a:lstStyle/>
          <a:p>
            <a:r>
              <a:rPr lang="en-US" sz="2400" b="1" i="1" dirty="0">
                <a:latin typeface="Times New Roman" panose="02020603050405020304" pitchFamily="18" charset="0"/>
                <a:cs typeface="Times New Roman" panose="02020603050405020304" pitchFamily="18" charset="0"/>
              </a:rPr>
              <a:t>Guido van Rossum</a:t>
            </a:r>
          </a:p>
        </p:txBody>
      </p:sp>
    </p:spTree>
    <p:extLst>
      <p:ext uri="{BB962C8B-B14F-4D97-AF65-F5344CB8AC3E}">
        <p14:creationId xmlns:p14="http://schemas.microsoft.com/office/powerpoint/2010/main" val="141395969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49052" y="312822"/>
            <a:ext cx="435543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Introduction </a:t>
            </a:r>
          </a:p>
        </p:txBody>
      </p:sp>
      <p:sp>
        <p:nvSpPr>
          <p:cNvPr id="5" name="TextBox 4"/>
          <p:cNvSpPr txBox="1"/>
          <p:nvPr/>
        </p:nvSpPr>
        <p:spPr>
          <a:xfrm>
            <a:off x="1921043" y="1263317"/>
            <a:ext cx="8650705" cy="3323987"/>
          </a:xfrm>
          <a:prstGeom prst="rect">
            <a:avLst/>
          </a:prstGeom>
          <a:noFill/>
        </p:spPr>
        <p:txBody>
          <a:bodyPr wrap="square" rtlCol="0">
            <a:spAutoFit/>
          </a:bodyPr>
          <a:lstStyle/>
          <a:p>
            <a:pPr>
              <a:lnSpc>
                <a:spcPct val="150000"/>
              </a:lnSpc>
            </a:pPr>
            <a:r>
              <a:rPr lang="en-US" sz="2800" b="1" dirty="0">
                <a:latin typeface="Times New Roman" panose="02020603050405020304" pitchFamily="18" charset="0"/>
                <a:cs typeface="Times New Roman" panose="02020603050405020304" pitchFamily="18" charset="0"/>
              </a:rPr>
              <a:t>Python is :</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High-level programming language.</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Fast to learn and fast to develop application.</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Available for many platforms.</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Implement complex logic with very few lines of code.</a:t>
            </a:r>
          </a:p>
        </p:txBody>
      </p:sp>
    </p:spTree>
    <p:extLst>
      <p:ext uri="{BB962C8B-B14F-4D97-AF65-F5344CB8AC3E}">
        <p14:creationId xmlns:p14="http://schemas.microsoft.com/office/powerpoint/2010/main" val="5563213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57137" y="1034716"/>
            <a:ext cx="5943600" cy="2308324"/>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Two kind of program processes:</a:t>
            </a:r>
          </a:p>
          <a:p>
            <a:endParaRPr lang="en-US" sz="2800" b="1"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Interpreters</a:t>
            </a: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Compilers</a:t>
            </a:r>
          </a:p>
        </p:txBody>
      </p:sp>
    </p:spTree>
    <p:extLst>
      <p:ext uri="{BB962C8B-B14F-4D97-AF65-F5344CB8AC3E}">
        <p14:creationId xmlns:p14="http://schemas.microsoft.com/office/powerpoint/2010/main" val="191766265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116429" y="914400"/>
          <a:ext cx="8010658" cy="4789330"/>
        </p:xfrm>
        <a:graphic>
          <a:graphicData uri="http://schemas.openxmlformats.org/drawingml/2006/table">
            <a:tbl>
              <a:tblPr bandRow="1">
                <a:tableStyleId>{5C22544A-7EE6-4342-B048-85BDC9FD1C3A}</a:tableStyleId>
              </a:tblPr>
              <a:tblGrid>
                <a:gridCol w="4005329">
                  <a:extLst>
                    <a:ext uri="{9D8B030D-6E8A-4147-A177-3AD203B41FA5}">
                      <a16:colId xmlns:a16="http://schemas.microsoft.com/office/drawing/2014/main" val="20000"/>
                    </a:ext>
                  </a:extLst>
                </a:gridCol>
                <a:gridCol w="4005329">
                  <a:extLst>
                    <a:ext uri="{9D8B030D-6E8A-4147-A177-3AD203B41FA5}">
                      <a16:colId xmlns:a16="http://schemas.microsoft.com/office/drawing/2014/main" val="20001"/>
                    </a:ext>
                  </a:extLst>
                </a:gridCol>
              </a:tblGrid>
              <a:tr h="684190">
                <a:tc>
                  <a:txBody>
                    <a:bodyPr/>
                    <a:lstStyle/>
                    <a:p>
                      <a:r>
                        <a:rPr lang="en-IN" dirty="0" smtClean="0">
                          <a:latin typeface="Times New Roman" panose="02020603050405020304" pitchFamily="18" charset="0"/>
                          <a:cs typeface="Times New Roman" panose="02020603050405020304" pitchFamily="18" charset="0"/>
                        </a:rPr>
                        <a:t>Input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takes a single line of code or instruction at a time.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684190">
                <a:tc>
                  <a:txBody>
                    <a:bodyPr/>
                    <a:lstStyle/>
                    <a:p>
                      <a:r>
                        <a:rPr lang="en-IN" dirty="0" smtClean="0">
                          <a:latin typeface="Times New Roman" panose="02020603050405020304" pitchFamily="18" charset="0"/>
                          <a:cs typeface="Times New Roman" panose="02020603050405020304" pitchFamily="18" charset="0"/>
                        </a:rPr>
                        <a:t>Output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does not produce any intermediate object code.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684190">
                <a:tc>
                  <a:txBody>
                    <a:bodyPr/>
                    <a:lstStyle/>
                    <a:p>
                      <a:r>
                        <a:rPr lang="en-IN" dirty="0" smtClean="0">
                          <a:latin typeface="Times New Roman" panose="02020603050405020304" pitchFamily="18" charset="0"/>
                          <a:cs typeface="Times New Roman" panose="02020603050405020304" pitchFamily="18" charset="0"/>
                        </a:rPr>
                        <a:t>Working mechanism</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Compilation and execution take place simultaneously.</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684190">
                <a:tc>
                  <a:txBody>
                    <a:bodyPr/>
                    <a:lstStyle/>
                    <a:p>
                      <a:r>
                        <a:rPr lang="en-IN" dirty="0" smtClean="0">
                          <a:latin typeface="Times New Roman" panose="02020603050405020304" pitchFamily="18" charset="0"/>
                          <a:cs typeface="Times New Roman" panose="02020603050405020304" pitchFamily="18" charset="0"/>
                        </a:rPr>
                        <a:t>Speed</a:t>
                      </a:r>
                    </a:p>
                    <a:p>
                      <a:endParaRPr lang="en-IN" dirty="0" smtClean="0">
                        <a:latin typeface="Times New Roman" panose="02020603050405020304" pitchFamily="18" charset="0"/>
                        <a:cs typeface="Times New Roman" panose="02020603050405020304" pitchFamily="18" charset="0"/>
                      </a:endParaRPr>
                    </a:p>
                  </a:txBody>
                  <a:tcPr/>
                </a:tc>
                <a:tc>
                  <a:txBody>
                    <a:bodyPr/>
                    <a:lstStyle/>
                    <a:p>
                      <a:r>
                        <a:rPr lang="en-IN" dirty="0" smtClean="0">
                          <a:latin typeface="Times New Roman" panose="02020603050405020304" pitchFamily="18" charset="0"/>
                          <a:cs typeface="Times New Roman" panose="02020603050405020304" pitchFamily="18" charset="0"/>
                        </a:rPr>
                        <a:t>Slower</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r h="684190">
                <a:tc>
                  <a:txBody>
                    <a:bodyPr/>
                    <a:lstStyle/>
                    <a:p>
                      <a:r>
                        <a:rPr lang="en-IN" dirty="0" smtClean="0">
                          <a:latin typeface="Times New Roman" panose="02020603050405020304" pitchFamily="18" charset="0"/>
                          <a:cs typeface="Times New Roman" panose="02020603050405020304" pitchFamily="18" charset="0"/>
                        </a:rPr>
                        <a:t>Memory</a:t>
                      </a:r>
                    </a:p>
                    <a:p>
                      <a:endParaRPr lang="en-IN" dirty="0" smtClean="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requires less memory as it does not create intermediate object code.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4"/>
                  </a:ext>
                </a:extLst>
              </a:tr>
              <a:tr h="684190">
                <a:tc>
                  <a:txBody>
                    <a:bodyPr/>
                    <a:lstStyle/>
                    <a:p>
                      <a:r>
                        <a:rPr lang="en-IN" dirty="0" smtClean="0">
                          <a:latin typeface="Times New Roman" panose="02020603050405020304" pitchFamily="18" charset="0"/>
                          <a:cs typeface="Times New Roman" panose="02020603050405020304" pitchFamily="18" charset="0"/>
                        </a:rPr>
                        <a:t>Errors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Displays error of each line one by one.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5"/>
                  </a:ext>
                </a:extLst>
              </a:tr>
              <a:tr h="684190">
                <a:tc>
                  <a:txBody>
                    <a:bodyPr/>
                    <a:lstStyle/>
                    <a:p>
                      <a:r>
                        <a:rPr lang="en-IN" dirty="0" smtClean="0">
                          <a:latin typeface="Times New Roman" panose="02020603050405020304" pitchFamily="18" charset="0"/>
                          <a:cs typeface="Times New Roman" panose="02020603050405020304" pitchFamily="18" charset="0"/>
                        </a:rPr>
                        <a:t>Error detection</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smtClean="0">
                          <a:latin typeface="Times New Roman" panose="02020603050405020304" pitchFamily="18" charset="0"/>
                          <a:cs typeface="Times New Roman" panose="02020603050405020304" pitchFamily="18" charset="0"/>
                        </a:rPr>
                        <a:t>Easier comparatively</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6"/>
                  </a:ext>
                </a:extLst>
              </a:tr>
            </a:tbl>
          </a:graphicData>
        </a:graphic>
      </p:graphicFrame>
      <p:sp>
        <p:nvSpPr>
          <p:cNvPr id="3" name="Rectangle 2"/>
          <p:cNvSpPr/>
          <p:nvPr/>
        </p:nvSpPr>
        <p:spPr>
          <a:xfrm>
            <a:off x="4681882" y="295072"/>
            <a:ext cx="2776722" cy="523220"/>
          </a:xfrm>
          <a:prstGeom prst="rect">
            <a:avLst/>
          </a:prstGeom>
        </p:spPr>
        <p:txBody>
          <a:bodyPr wrap="none">
            <a:spAutoFit/>
          </a:bodyPr>
          <a:lstStyle/>
          <a:p>
            <a:pPr algn="ctr"/>
            <a:r>
              <a:rPr lang="en-IN" sz="2800" b="1" dirty="0">
                <a:latin typeface="Times New Roman" panose="02020603050405020304" pitchFamily="18" charset="0"/>
                <a:cs typeface="Times New Roman" panose="02020603050405020304" pitchFamily="18" charset="0"/>
              </a:rPr>
              <a:t>INTERPRETER</a:t>
            </a:r>
          </a:p>
        </p:txBody>
      </p:sp>
    </p:spTree>
    <p:extLst>
      <p:ext uri="{BB962C8B-B14F-4D97-AF65-F5344CB8AC3E}">
        <p14:creationId xmlns:p14="http://schemas.microsoft.com/office/powerpoint/2010/main" val="358335433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116429" y="914400"/>
          <a:ext cx="8010658" cy="4789330"/>
        </p:xfrm>
        <a:graphic>
          <a:graphicData uri="http://schemas.openxmlformats.org/drawingml/2006/table">
            <a:tbl>
              <a:tblPr bandRow="1">
                <a:tableStyleId>{5C22544A-7EE6-4342-B048-85BDC9FD1C3A}</a:tableStyleId>
              </a:tblPr>
              <a:tblGrid>
                <a:gridCol w="4005329">
                  <a:extLst>
                    <a:ext uri="{9D8B030D-6E8A-4147-A177-3AD203B41FA5}">
                      <a16:colId xmlns:a16="http://schemas.microsoft.com/office/drawing/2014/main" val="20000"/>
                    </a:ext>
                  </a:extLst>
                </a:gridCol>
                <a:gridCol w="4005329">
                  <a:extLst>
                    <a:ext uri="{9D8B030D-6E8A-4147-A177-3AD203B41FA5}">
                      <a16:colId xmlns:a16="http://schemas.microsoft.com/office/drawing/2014/main" val="20001"/>
                    </a:ext>
                  </a:extLst>
                </a:gridCol>
              </a:tblGrid>
              <a:tr h="684190">
                <a:tc>
                  <a:txBody>
                    <a:bodyPr/>
                    <a:lstStyle/>
                    <a:p>
                      <a:r>
                        <a:rPr lang="en-IN" dirty="0" smtClean="0">
                          <a:latin typeface="Times New Roman" panose="02020603050405020304" pitchFamily="18" charset="0"/>
                          <a:cs typeface="Times New Roman" panose="02020603050405020304" pitchFamily="18" charset="0"/>
                        </a:rPr>
                        <a:t>Input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takes an entire program at a time.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684190">
                <a:tc>
                  <a:txBody>
                    <a:bodyPr/>
                    <a:lstStyle/>
                    <a:p>
                      <a:r>
                        <a:rPr lang="en-IN" dirty="0" smtClean="0">
                          <a:latin typeface="Times New Roman" panose="02020603050405020304" pitchFamily="18" charset="0"/>
                          <a:cs typeface="Times New Roman" panose="02020603050405020304" pitchFamily="18" charset="0"/>
                        </a:rPr>
                        <a:t>Output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generates intermediate object code.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684190">
                <a:tc>
                  <a:txBody>
                    <a:bodyPr/>
                    <a:lstStyle/>
                    <a:p>
                      <a:r>
                        <a:rPr lang="en-IN" dirty="0" smtClean="0">
                          <a:latin typeface="Times New Roman" panose="02020603050405020304" pitchFamily="18" charset="0"/>
                          <a:cs typeface="Times New Roman" panose="02020603050405020304" pitchFamily="18" charset="0"/>
                        </a:rPr>
                        <a:t>Working mechanism</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The compilation is done before execution.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684190">
                <a:tc>
                  <a:txBody>
                    <a:bodyPr/>
                    <a:lstStyle/>
                    <a:p>
                      <a:r>
                        <a:rPr lang="en-IN" dirty="0" smtClean="0">
                          <a:latin typeface="Times New Roman" panose="02020603050405020304" pitchFamily="18" charset="0"/>
                          <a:cs typeface="Times New Roman" panose="02020603050405020304" pitchFamily="18" charset="0"/>
                        </a:rPr>
                        <a:t>Speed</a:t>
                      </a:r>
                    </a:p>
                    <a:p>
                      <a:endParaRPr lang="en-IN" dirty="0" smtClean="0">
                        <a:latin typeface="Times New Roman" panose="02020603050405020304" pitchFamily="18" charset="0"/>
                        <a:cs typeface="Times New Roman" panose="02020603050405020304" pitchFamily="18" charset="0"/>
                      </a:endParaRPr>
                    </a:p>
                  </a:txBody>
                  <a:tcPr/>
                </a:tc>
                <a:tc>
                  <a:txBody>
                    <a:bodyPr/>
                    <a:lstStyle/>
                    <a:p>
                      <a:r>
                        <a:rPr lang="en-IN" dirty="0" smtClean="0">
                          <a:latin typeface="Times New Roman" panose="02020603050405020304" pitchFamily="18" charset="0"/>
                          <a:cs typeface="Times New Roman" panose="02020603050405020304" pitchFamily="18" charset="0"/>
                        </a:rPr>
                        <a:t>Comparatively faster</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r h="684190">
                <a:tc>
                  <a:txBody>
                    <a:bodyPr/>
                    <a:lstStyle/>
                    <a:p>
                      <a:r>
                        <a:rPr lang="en-IN" dirty="0" smtClean="0">
                          <a:latin typeface="Times New Roman" panose="02020603050405020304" pitchFamily="18" charset="0"/>
                          <a:cs typeface="Times New Roman" panose="02020603050405020304" pitchFamily="18" charset="0"/>
                        </a:rPr>
                        <a:t>Memory</a:t>
                      </a:r>
                    </a:p>
                    <a:p>
                      <a:endParaRPr lang="en-IN" dirty="0" smtClean="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Memory requirement is more due to the creation of object code.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4"/>
                  </a:ext>
                </a:extLst>
              </a:tr>
              <a:tr h="684190">
                <a:tc>
                  <a:txBody>
                    <a:bodyPr/>
                    <a:lstStyle/>
                    <a:p>
                      <a:r>
                        <a:rPr lang="en-IN" dirty="0" smtClean="0">
                          <a:latin typeface="Times New Roman" panose="02020603050405020304" pitchFamily="18" charset="0"/>
                          <a:cs typeface="Times New Roman" panose="02020603050405020304" pitchFamily="18" charset="0"/>
                        </a:rPr>
                        <a:t>Errors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Display all errors after compilation, all at the same time.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5"/>
                  </a:ext>
                </a:extLst>
              </a:tr>
              <a:tr h="684190">
                <a:tc>
                  <a:txBody>
                    <a:bodyPr/>
                    <a:lstStyle/>
                    <a:p>
                      <a:r>
                        <a:rPr lang="en-IN" dirty="0" smtClean="0">
                          <a:latin typeface="Times New Roman" panose="02020603050405020304" pitchFamily="18" charset="0"/>
                          <a:cs typeface="Times New Roman" panose="02020603050405020304" pitchFamily="18" charset="0"/>
                        </a:rPr>
                        <a:t>Error detection</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smtClean="0">
                          <a:latin typeface="Times New Roman" panose="02020603050405020304" pitchFamily="18" charset="0"/>
                          <a:cs typeface="Times New Roman" panose="02020603050405020304" pitchFamily="18" charset="0"/>
                        </a:rPr>
                        <a:t>Difficult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6"/>
                  </a:ext>
                </a:extLst>
              </a:tr>
            </a:tbl>
          </a:graphicData>
        </a:graphic>
      </p:graphicFrame>
      <p:sp>
        <p:nvSpPr>
          <p:cNvPr id="4" name="Rectangle 3"/>
          <p:cNvSpPr/>
          <p:nvPr/>
        </p:nvSpPr>
        <p:spPr>
          <a:xfrm>
            <a:off x="4877550" y="269314"/>
            <a:ext cx="2358338" cy="523220"/>
          </a:xfrm>
          <a:prstGeom prst="rect">
            <a:avLst/>
          </a:prstGeom>
        </p:spPr>
        <p:txBody>
          <a:bodyPr wrap="none">
            <a:spAutoFit/>
          </a:bodyPr>
          <a:lstStyle/>
          <a:p>
            <a:r>
              <a:rPr lang="en-IN" sz="2800" b="1" dirty="0">
                <a:latin typeface="Times New Roman" panose="02020603050405020304" pitchFamily="18" charset="0"/>
                <a:cs typeface="Times New Roman" panose="02020603050405020304" pitchFamily="18" charset="0"/>
              </a:rPr>
              <a:t>COMPILERS</a:t>
            </a:r>
          </a:p>
        </p:txBody>
      </p:sp>
    </p:spTree>
    <p:extLst>
      <p:ext uri="{BB962C8B-B14F-4D97-AF65-F5344CB8AC3E}">
        <p14:creationId xmlns:p14="http://schemas.microsoft.com/office/powerpoint/2010/main" val="34649947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026" name="Picture 2" descr="People analyzing growth charts Free V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154" y="3393462"/>
            <a:ext cx="3869903" cy="2578009"/>
          </a:xfrm>
          <a:prstGeom prst="rect">
            <a:avLst/>
          </a:prstGeom>
          <a:noFill/>
          <a:extLst>
            <a:ext uri="{909E8E84-426E-40DD-AFC4-6F175D3DCCD1}">
              <a14:hiddenFill xmlns:a14="http://schemas.microsoft.com/office/drawing/2010/main">
                <a:solidFill>
                  <a:srgbClr val="FFFFFF"/>
                </a:solidFill>
              </a14:hiddenFill>
            </a:ext>
          </a:extLst>
        </p:spPr>
      </p:pic>
      <p:sp>
        <p:nvSpPr>
          <p:cNvPr id="132" name="Google Shape;132;p28"/>
          <p:cNvSpPr txBox="1">
            <a:spLocks noGrp="1"/>
          </p:cNvSpPr>
          <p:nvPr>
            <p:ph type="ctrTitle"/>
          </p:nvPr>
        </p:nvSpPr>
        <p:spPr>
          <a:xfrm>
            <a:off x="3407702" y="1028734"/>
            <a:ext cx="7522353" cy="2112196"/>
          </a:xfrm>
          <a:prstGeom prst="rect">
            <a:avLst/>
          </a:prstGeom>
        </p:spPr>
        <p:txBody>
          <a:bodyPr spcFirstLastPara="1" vert="horz" wrap="square" lIns="0" tIns="0" rIns="0" bIns="0" rtlCol="0" anchor="ctr" anchorCtr="0">
            <a:noAutofit/>
          </a:bodyPr>
          <a:lstStyle/>
          <a:p>
            <a:r>
              <a:rPr lang="en" sz="5467" dirty="0">
                <a:solidFill>
                  <a:srgbClr val="C00000"/>
                </a:solidFill>
              </a:rPr>
              <a:t>Python</a:t>
            </a:r>
            <a:br>
              <a:rPr lang="en" sz="5467" dirty="0">
                <a:solidFill>
                  <a:srgbClr val="C00000"/>
                </a:solidFill>
              </a:rPr>
            </a:br>
            <a:r>
              <a:rPr lang="en" sz="5467" dirty="0"/>
              <a:t>Master Class</a:t>
            </a:r>
            <a:endParaRPr sz="5467" dirty="0"/>
          </a:p>
        </p:txBody>
      </p:sp>
      <p:sp>
        <p:nvSpPr>
          <p:cNvPr id="5" name="TextBox 4"/>
          <p:cNvSpPr txBox="1"/>
          <p:nvPr/>
        </p:nvSpPr>
        <p:spPr>
          <a:xfrm>
            <a:off x="5615947" y="4461051"/>
            <a:ext cx="2531269" cy="760529"/>
          </a:xfrm>
          <a:prstGeom prst="rect">
            <a:avLst/>
          </a:prstGeom>
          <a:noFill/>
        </p:spPr>
        <p:txBody>
          <a:bodyPr wrap="none" lIns="82613" tIns="41307" rIns="82613" bIns="41307" rtlCol="0">
            <a:spAutoFit/>
          </a:bodyPr>
          <a:lstStyle/>
          <a:p>
            <a:r>
              <a:rPr lang="en-US" sz="4400" dirty="0">
                <a:solidFill>
                  <a:schemeClr val="bg2">
                    <a:lumMod val="75000"/>
                  </a:schemeClr>
                </a:solidFill>
              </a:rPr>
              <a:t>Handbook</a:t>
            </a:r>
          </a:p>
        </p:txBody>
      </p:sp>
    </p:spTree>
    <p:extLst>
      <p:ext uri="{BB962C8B-B14F-4D97-AF65-F5344CB8AC3E}">
        <p14:creationId xmlns:p14="http://schemas.microsoft.com/office/powerpoint/2010/main" val="2801246863"/>
      </p:ext>
    </p:extLst>
  </p:cSld>
  <p:clrMapOvr>
    <a:masterClrMapping/>
  </p:clrMapOvr>
  <mc:AlternateContent xmlns:mc="http://schemas.openxmlformats.org/markup-compatibility/2006" xmlns:p14="http://schemas.microsoft.com/office/powerpoint/2010/main">
    <mc:Choice Requires="p14">
      <p:transition spd="slow" p14:dur="2000" advTm="10015"/>
    </mc:Choice>
    <mc:Fallback xmlns="">
      <p:transition spd="slow" advTm="10015"/>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95835" y="1030524"/>
            <a:ext cx="2322046" cy="584775"/>
          </a:xfrm>
          <a:prstGeom prst="rect">
            <a:avLst/>
          </a:prstGeom>
        </p:spPr>
        <p:txBody>
          <a:bodyPr wrap="none">
            <a:spAutoFit/>
          </a:bodyPr>
          <a:lstStyle/>
          <a:p>
            <a:r>
              <a:rPr lang="en-US" sz="3200" b="1" dirty="0">
                <a:latin typeface="Times New Roman" panose="02020603050405020304" pitchFamily="18" charset="0"/>
                <a:cs typeface="Times New Roman" panose="02020603050405020304" pitchFamily="18" charset="0"/>
              </a:rPr>
              <a:t>Interpreters</a:t>
            </a:r>
          </a:p>
        </p:txBody>
      </p:sp>
      <p:pic>
        <p:nvPicPr>
          <p:cNvPr id="3" name="Picture 2"/>
          <p:cNvPicPr>
            <a:picLocks noChangeAspect="1"/>
          </p:cNvPicPr>
          <p:nvPr/>
        </p:nvPicPr>
        <p:blipFill>
          <a:blip r:embed="rId2"/>
          <a:stretch>
            <a:fillRect/>
          </a:stretch>
        </p:blipFill>
        <p:spPr>
          <a:xfrm>
            <a:off x="1726825" y="2512996"/>
            <a:ext cx="8714286" cy="2409524"/>
          </a:xfrm>
          <a:prstGeom prst="rect">
            <a:avLst/>
          </a:prstGeom>
        </p:spPr>
      </p:pic>
    </p:spTree>
    <p:extLst>
      <p:ext uri="{BB962C8B-B14F-4D97-AF65-F5344CB8AC3E}">
        <p14:creationId xmlns:p14="http://schemas.microsoft.com/office/powerpoint/2010/main" val="217538179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2771126"/>
            <a:ext cx="9095238" cy="1628571"/>
          </a:xfrm>
          <a:prstGeom prst="rect">
            <a:avLst/>
          </a:prstGeom>
        </p:spPr>
      </p:pic>
      <p:sp>
        <p:nvSpPr>
          <p:cNvPr id="3" name="Rectangle 2"/>
          <p:cNvSpPr/>
          <p:nvPr/>
        </p:nvSpPr>
        <p:spPr>
          <a:xfrm>
            <a:off x="1983487" y="1078651"/>
            <a:ext cx="2008883" cy="584775"/>
          </a:xfrm>
          <a:prstGeom prst="rect">
            <a:avLst/>
          </a:prstGeom>
        </p:spPr>
        <p:txBody>
          <a:bodyPr wrap="none">
            <a:spAutoFit/>
          </a:bodyPr>
          <a:lstStyle/>
          <a:p>
            <a:r>
              <a:rPr lang="en-US" sz="3200" b="1" dirty="0">
                <a:latin typeface="Times New Roman" panose="02020603050405020304" pitchFamily="18" charset="0"/>
                <a:cs typeface="Times New Roman" panose="02020603050405020304" pitchFamily="18" charset="0"/>
              </a:rPr>
              <a:t>Compilers</a:t>
            </a:r>
          </a:p>
        </p:txBody>
      </p:sp>
    </p:spTree>
    <p:extLst>
      <p:ext uri="{BB962C8B-B14F-4D97-AF65-F5344CB8AC3E}">
        <p14:creationId xmlns:p14="http://schemas.microsoft.com/office/powerpoint/2010/main" val="198671682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28534" y="1082843"/>
            <a:ext cx="5931569"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PYTHON 2 VS. PYTHON 3</a:t>
            </a:r>
          </a:p>
        </p:txBody>
      </p:sp>
      <p:sp>
        <p:nvSpPr>
          <p:cNvPr id="3" name="TextBox 2"/>
          <p:cNvSpPr txBox="1"/>
          <p:nvPr/>
        </p:nvSpPr>
        <p:spPr>
          <a:xfrm>
            <a:off x="1909012" y="2033337"/>
            <a:ext cx="8650705" cy="2677656"/>
          </a:xfrm>
          <a:prstGeom prst="rect">
            <a:avLst/>
          </a:prstGeom>
          <a:noFill/>
        </p:spPr>
        <p:txBody>
          <a:bodyPr wrap="square" rtlCol="0">
            <a:spAutoFit/>
          </a:bodyPr>
          <a:lstStyle/>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Python 2 is legacy, Python 3 is the present and future.</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Python 3 was released in 2008.</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Python 3 don’t have enough libraries. </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That’s why python 2 is present and still ON. </a:t>
            </a:r>
          </a:p>
        </p:txBody>
      </p:sp>
    </p:spTree>
    <p:extLst>
      <p:ext uri="{BB962C8B-B14F-4D97-AF65-F5344CB8AC3E}">
        <p14:creationId xmlns:p14="http://schemas.microsoft.com/office/powerpoint/2010/main" val="133797400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365127"/>
            <a:ext cx="7886700" cy="631161"/>
          </a:xfrm>
        </p:spPr>
        <p:txBody>
          <a:bodyPr>
            <a:normAutofit/>
          </a:bodyPr>
          <a:lstStyle/>
          <a:p>
            <a:pPr algn="ctr"/>
            <a:r>
              <a:rPr lang="en-US" sz="3000" b="1" dirty="0">
                <a:latin typeface="Times New Roman" panose="02020603050405020304" pitchFamily="18" charset="0"/>
                <a:cs typeface="Times New Roman" panose="02020603050405020304" pitchFamily="18" charset="0"/>
              </a:rPr>
              <a:t>APLLICATION</a:t>
            </a:r>
            <a:endParaRPr lang="en-IN" sz="3000" b="1" dirty="0">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637" b="100000" l="0" r="100000"/>
                    </a14:imgEffect>
                  </a14:imgLayer>
                </a14:imgProps>
              </a:ext>
              <a:ext uri="{28A0092B-C50C-407E-A947-70E740481C1C}">
                <a14:useLocalDpi xmlns:a14="http://schemas.microsoft.com/office/drawing/2010/main" val="0"/>
              </a:ext>
            </a:extLst>
          </a:blip>
          <a:stretch>
            <a:fillRect/>
          </a:stretch>
        </p:blipFill>
        <p:spPr>
          <a:xfrm>
            <a:off x="2035645" y="1209265"/>
            <a:ext cx="8120711" cy="4700216"/>
          </a:xfrm>
        </p:spPr>
      </p:pic>
      <p:pic>
        <p:nvPicPr>
          <p:cNvPr id="6" name="Picture 5"/>
          <p:cNvPicPr>
            <a:picLocks noChangeAspect="1"/>
          </p:cNvPicPr>
          <p:nvPr/>
        </p:nvPicPr>
        <p:blipFill rotWithShape="1">
          <a:blip r:embed="rId4">
            <a:extLst>
              <a:ext uri="{BEBA8EAE-BF5A-486C-A8C5-ECC9F3942E4B}">
                <a14:imgProps xmlns:a14="http://schemas.microsoft.com/office/drawing/2010/main">
                  <a14:imgLayer r:embed="rId3">
                    <a14:imgEffect>
                      <a14:backgroundRemoval t="9873" b="100000" l="53917" r="100000"/>
                    </a14:imgEffect>
                  </a14:imgLayer>
                </a14:imgProps>
              </a:ext>
              <a:ext uri="{28A0092B-C50C-407E-A947-70E740481C1C}">
                <a14:useLocalDpi xmlns:a14="http://schemas.microsoft.com/office/drawing/2010/main" val="0"/>
              </a:ext>
            </a:extLst>
          </a:blip>
          <a:srcRect l="52538" t="-570" r="-299" b="570"/>
          <a:stretch/>
        </p:blipFill>
        <p:spPr>
          <a:xfrm>
            <a:off x="6095999" y="1209265"/>
            <a:ext cx="4367284" cy="4785360"/>
          </a:xfrm>
          <a:prstGeom prst="rect">
            <a:avLst/>
          </a:prstGeom>
        </p:spPr>
      </p:pic>
    </p:spTree>
    <p:extLst>
      <p:ext uri="{BB962C8B-B14F-4D97-AF65-F5344CB8AC3E}">
        <p14:creationId xmlns:p14="http://schemas.microsoft.com/office/powerpoint/2010/main" val="2466892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Data type </a:t>
            </a:r>
            <a:endParaRPr lang="en-US" dirty="0"/>
          </a:p>
        </p:txBody>
      </p:sp>
      <p:sp>
        <p:nvSpPr>
          <p:cNvPr id="3" name="Content Placeholder 2"/>
          <p:cNvSpPr>
            <a:spLocks noGrp="1"/>
          </p:cNvSpPr>
          <p:nvPr>
            <p:ph idx="1"/>
          </p:nvPr>
        </p:nvSpPr>
        <p:spPr>
          <a:xfrm>
            <a:off x="4682836" y="1825625"/>
            <a:ext cx="5356514" cy="4351338"/>
          </a:xfrm>
        </p:spPr>
        <p:txBody>
          <a:bodyPr/>
          <a:lstStyle/>
          <a:p>
            <a:r>
              <a:rPr lang="en-US" dirty="0" smtClean="0"/>
              <a:t>A=10</a:t>
            </a:r>
          </a:p>
          <a:p>
            <a:r>
              <a:rPr lang="en-US" dirty="0" smtClean="0"/>
              <a:t>B=10.0</a:t>
            </a:r>
          </a:p>
          <a:p>
            <a:r>
              <a:rPr lang="en-US" dirty="0" smtClean="0"/>
              <a:t>C=“hello”</a:t>
            </a:r>
          </a:p>
          <a:p>
            <a:r>
              <a:rPr lang="en-US" dirty="0" smtClean="0"/>
              <a:t>D=‘C’</a:t>
            </a:r>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60216" y="736939"/>
            <a:ext cx="4572000" cy="3108543"/>
          </a:xfrm>
          <a:prstGeom prst="rect">
            <a:avLst/>
          </a:prstGeom>
        </p:spPr>
        <p:txBody>
          <a:bodyPr>
            <a:spAutoFit/>
          </a:bodyPr>
          <a:lstStyle/>
          <a:p>
            <a:pPr marL="457200" indent="-4572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Conversion Function </a:t>
            </a:r>
          </a:p>
          <a:p>
            <a:pPr marL="914400" lvl="1" indent="-457200">
              <a:buFont typeface="Wingdings" panose="05000000000000000000" pitchFamily="2" charset="2"/>
              <a:buChar char="§"/>
            </a:pPr>
            <a:r>
              <a:rPr lang="en-US" sz="2800" dirty="0">
                <a:latin typeface="Times New Roman" panose="02020603050405020304" pitchFamily="18" charset="0"/>
                <a:cs typeface="Times New Roman" panose="02020603050405020304" pitchFamily="18" charset="0"/>
              </a:rPr>
              <a:t>float()</a:t>
            </a:r>
          </a:p>
          <a:p>
            <a:pPr marL="914400" lvl="1" indent="-457200">
              <a:buFont typeface="Wingdings" panose="05000000000000000000" pitchFamily="2" charset="2"/>
              <a:buChar char="§"/>
            </a:pPr>
            <a:r>
              <a:rPr lang="en-US" sz="2800" dirty="0" err="1">
                <a:latin typeface="Times New Roman" panose="02020603050405020304" pitchFamily="18" charset="0"/>
                <a:cs typeface="Times New Roman" panose="02020603050405020304" pitchFamily="18" charset="0"/>
              </a:rPr>
              <a:t>int</a:t>
            </a:r>
            <a:r>
              <a:rPr lang="en-US" sz="2800" dirty="0">
                <a:latin typeface="Times New Roman" panose="02020603050405020304" pitchFamily="18" charset="0"/>
                <a:cs typeface="Times New Roman" panose="02020603050405020304" pitchFamily="18" charset="0"/>
              </a:rPr>
              <a:t>()</a:t>
            </a:r>
          </a:p>
          <a:p>
            <a:pPr marL="914400" lvl="1" indent="-457200">
              <a:buFont typeface="Wingdings" panose="05000000000000000000" pitchFamily="2" charset="2"/>
              <a:buChar char="§"/>
            </a:pPr>
            <a:r>
              <a:rPr lang="en-US" sz="2800" dirty="0">
                <a:latin typeface="Times New Roman" panose="02020603050405020304" pitchFamily="18" charset="0"/>
                <a:cs typeface="Times New Roman" panose="02020603050405020304" pitchFamily="18" charset="0"/>
              </a:rPr>
              <a:t>long()</a:t>
            </a:r>
          </a:p>
          <a:p>
            <a:pPr marL="914400" lvl="1" indent="-457200">
              <a:buFont typeface="Wingdings" panose="05000000000000000000" pitchFamily="2" charset="2"/>
              <a:buChar char="§"/>
            </a:pPr>
            <a:endParaRPr lang="en-US" sz="2800" dirty="0">
              <a:latin typeface="Times New Roman" panose="02020603050405020304" pitchFamily="18" charset="0"/>
              <a:cs typeface="Times New Roman" panose="02020603050405020304" pitchFamily="18" charset="0"/>
            </a:endParaRPr>
          </a:p>
          <a:p>
            <a:pPr marL="457200" indent="-457200">
              <a:lnSpc>
                <a:spcPct val="150000"/>
              </a:lnSpc>
              <a:buFont typeface="Wingdings" panose="05000000000000000000" pitchFamily="2" charset="2"/>
              <a:buChar char="§"/>
            </a:pPr>
            <a:endParaRPr lang="en-US" sz="28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076117" y="2821153"/>
            <a:ext cx="8306353" cy="2246769"/>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&gt;&gt;&gt; </a:t>
            </a:r>
            <a:r>
              <a:rPr lang="en-US" sz="2800" dirty="0" err="1">
                <a:latin typeface="Times New Roman" panose="02020603050405020304" pitchFamily="18" charset="0"/>
                <a:cs typeface="Times New Roman" panose="02020603050405020304" pitchFamily="18" charset="0"/>
              </a:rPr>
              <a:t>int</a:t>
            </a:r>
            <a:r>
              <a:rPr lang="en-US" sz="2800" dirty="0">
                <a:latin typeface="Times New Roman" panose="02020603050405020304" pitchFamily="18" charset="0"/>
                <a:cs typeface="Times New Roman" panose="02020603050405020304" pitchFamily="18" charset="0"/>
              </a:rPr>
              <a:t>(4.5)</a:t>
            </a:r>
          </a:p>
          <a:p>
            <a:r>
              <a:rPr lang="en-US" sz="2800" dirty="0">
                <a:latin typeface="Times New Roman" panose="02020603050405020304" pitchFamily="18" charset="0"/>
                <a:cs typeface="Times New Roman" panose="02020603050405020304" pitchFamily="18" charset="0"/>
              </a:rPr>
              <a:t>4</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&gt;&gt;&gt; float(6)</a:t>
            </a:r>
          </a:p>
          <a:p>
            <a:r>
              <a:rPr lang="en-US" sz="2800">
                <a:latin typeface="Times New Roman" panose="02020603050405020304" pitchFamily="18" charset="0"/>
                <a:cs typeface="Times New Roman" panose="02020603050405020304" pitchFamily="18" charset="0"/>
              </a:rPr>
              <a:t>6.0</a:t>
            </a:r>
            <a:endParaRPr lang="en-US" sz="2800" dirty="0">
              <a:latin typeface="Times New Roman" panose="02020603050405020304" pitchFamily="18" charset="0"/>
              <a:cs typeface="Times New Roman" panose="02020603050405020304" pitchFamily="18" charset="0"/>
            </a:endParaRPr>
          </a:p>
        </p:txBody>
      </p:sp>
      <p:sp>
        <p:nvSpPr>
          <p:cNvPr id="4" name="Rectangle 3"/>
          <p:cNvSpPr/>
          <p:nvPr/>
        </p:nvSpPr>
        <p:spPr>
          <a:xfrm>
            <a:off x="4977528" y="171273"/>
            <a:ext cx="1297150" cy="430887"/>
          </a:xfrm>
          <a:prstGeom prst="rect">
            <a:avLst/>
          </a:prstGeom>
        </p:spPr>
        <p:txBody>
          <a:bodyPr wrap="none">
            <a:spAutoFit/>
          </a:bodyPr>
          <a:lstStyle/>
          <a:p>
            <a:pPr algn="ctr"/>
            <a:r>
              <a:rPr lang="en-US" sz="2200" b="1" dirty="0">
                <a:latin typeface="Times New Roman" panose="02020603050405020304" pitchFamily="18" charset="0"/>
                <a:cs typeface="Times New Roman" panose="02020603050405020304" pitchFamily="18" charset="0"/>
              </a:rPr>
              <a:t>Numbers</a:t>
            </a:r>
          </a:p>
        </p:txBody>
      </p:sp>
    </p:spTree>
    <p:extLst>
      <p:ext uri="{BB962C8B-B14F-4D97-AF65-F5344CB8AC3E}">
        <p14:creationId xmlns:p14="http://schemas.microsoft.com/office/powerpoint/2010/main" val="282441102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3441" y="2472708"/>
            <a:ext cx="7886700" cy="1325563"/>
          </a:xfrm>
        </p:spPr>
        <p:txBody>
          <a:bodyPr>
            <a:normAutofit/>
          </a:bodyPr>
          <a:lstStyle/>
          <a:p>
            <a:pPr algn="ctr"/>
            <a:r>
              <a:rPr lang="en-US" sz="7200" b="1" dirty="0"/>
              <a:t>operators</a:t>
            </a:r>
            <a:endParaRPr lang="en-IN" sz="7200" b="1" dirty="0"/>
          </a:p>
        </p:txBody>
      </p:sp>
    </p:spTree>
    <p:extLst>
      <p:ext uri="{BB962C8B-B14F-4D97-AF65-F5344CB8AC3E}">
        <p14:creationId xmlns:p14="http://schemas.microsoft.com/office/powerpoint/2010/main" val="312112106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896935191"/>
              </p:ext>
            </p:extLst>
          </p:nvPr>
        </p:nvGraphicFramePr>
        <p:xfrm>
          <a:off x="2152650" y="1825625"/>
          <a:ext cx="7267902" cy="3561516"/>
        </p:xfrm>
        <a:graphic>
          <a:graphicData uri="http://schemas.openxmlformats.org/drawingml/2006/table">
            <a:tbl>
              <a:tblPr firstRow="1" bandRow="1">
                <a:tableStyleId>{5C22544A-7EE6-4342-B048-85BDC9FD1C3A}</a:tableStyleId>
              </a:tblPr>
              <a:tblGrid>
                <a:gridCol w="3633951">
                  <a:extLst>
                    <a:ext uri="{9D8B030D-6E8A-4147-A177-3AD203B41FA5}">
                      <a16:colId xmlns:a16="http://schemas.microsoft.com/office/drawing/2014/main" val="20000"/>
                    </a:ext>
                  </a:extLst>
                </a:gridCol>
                <a:gridCol w="3633951">
                  <a:extLst>
                    <a:ext uri="{9D8B030D-6E8A-4147-A177-3AD203B41FA5}">
                      <a16:colId xmlns:a16="http://schemas.microsoft.com/office/drawing/2014/main" val="20001"/>
                    </a:ext>
                  </a:extLst>
                </a:gridCol>
              </a:tblGrid>
              <a:tr h="508788">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Operators</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Operations</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508788">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Addition</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508788">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Subtraction</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508788">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Multiplication</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508788">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Division</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508788">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Modulus</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508788">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b="1" dirty="0" smtClean="0">
                          <a:solidFill>
                            <a:schemeClr val="tx1"/>
                          </a:solidFill>
                          <a:latin typeface="Times New Roman" panose="02020603050405020304" pitchFamily="18" charset="0"/>
                          <a:cs typeface="Times New Roman" panose="02020603050405020304" pitchFamily="18" charset="0"/>
                        </a:rPr>
                        <a:t>Exponentiation</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bl>
          </a:graphicData>
        </a:graphic>
      </p:graphicFrame>
      <p:sp>
        <p:nvSpPr>
          <p:cNvPr id="3" name="TextBox 2"/>
          <p:cNvSpPr txBox="1"/>
          <p:nvPr/>
        </p:nvSpPr>
        <p:spPr>
          <a:xfrm>
            <a:off x="2807027" y="312822"/>
            <a:ext cx="6857999"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Arithmetic Operators</a:t>
            </a:r>
          </a:p>
        </p:txBody>
      </p:sp>
    </p:spTree>
    <p:extLst>
      <p:ext uri="{BB962C8B-B14F-4D97-AF65-F5344CB8AC3E}">
        <p14:creationId xmlns:p14="http://schemas.microsoft.com/office/powerpoint/2010/main" val="207459553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44505" y="565134"/>
            <a:ext cx="8246820" cy="5262979"/>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Python special Variable </a:t>
            </a:r>
            <a:r>
              <a:rPr lang="en-US" sz="2800" b="1" dirty="0">
                <a:latin typeface="Times New Roman" panose="02020603050405020304" pitchFamily="18" charset="0"/>
                <a:cs typeface="Times New Roman" panose="02020603050405020304" pitchFamily="18" charset="0"/>
              </a:rPr>
              <a:t>_ (</a:t>
            </a:r>
            <a:r>
              <a:rPr lang="en-US" sz="2800" dirty="0">
                <a:latin typeface="Times New Roman" panose="02020603050405020304" pitchFamily="18" charset="0"/>
                <a:cs typeface="Times New Roman" panose="02020603050405020304" pitchFamily="18" charset="0"/>
              </a:rPr>
              <a:t>underscore</a:t>
            </a:r>
            <a:r>
              <a:rPr lang="en-US" sz="2800" b="1" dirty="0">
                <a:latin typeface="Times New Roman" panose="02020603050405020304" pitchFamily="18" charset="0"/>
                <a:cs typeface="Times New Roman" panose="02020603050405020304" pitchFamily="18" charset="0"/>
              </a:rPr>
              <a:t>)</a:t>
            </a:r>
          </a:p>
          <a:p>
            <a:pPr>
              <a:lnSpc>
                <a:spcPct val="150000"/>
              </a:lnSpc>
            </a:pPr>
            <a:r>
              <a:rPr lang="en-US" sz="2800" b="1"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&gt;&gt;&gt; a=5</a:t>
            </a:r>
          </a:p>
          <a:p>
            <a:pPr>
              <a:lnSpc>
                <a:spcPct val="150000"/>
              </a:lnSpc>
            </a:pPr>
            <a:r>
              <a:rPr lang="en-US" sz="2800" dirty="0">
                <a:latin typeface="Times New Roman" panose="02020603050405020304" pitchFamily="18" charset="0"/>
                <a:cs typeface="Times New Roman" panose="02020603050405020304" pitchFamily="18" charset="0"/>
              </a:rPr>
              <a:t>&gt;&gt;&gt; a</a:t>
            </a:r>
          </a:p>
          <a:p>
            <a:pPr>
              <a:lnSpc>
                <a:spcPct val="150000"/>
              </a:lnSpc>
            </a:pPr>
            <a:r>
              <a:rPr lang="en-US" sz="2800" dirty="0">
                <a:latin typeface="Times New Roman" panose="02020603050405020304" pitchFamily="18" charset="0"/>
                <a:cs typeface="Times New Roman" panose="02020603050405020304" pitchFamily="18" charset="0"/>
              </a:rPr>
              <a:t>&gt;&gt;&gt; _+ 5</a:t>
            </a:r>
          </a:p>
          <a:p>
            <a:pPr>
              <a:lnSpc>
                <a:spcPct val="150000"/>
              </a:lnSpc>
            </a:pPr>
            <a:r>
              <a:rPr lang="en-US" sz="2800" dirty="0">
                <a:latin typeface="Times New Roman" panose="02020603050405020304" pitchFamily="18" charset="0"/>
                <a:cs typeface="Times New Roman" panose="02020603050405020304" pitchFamily="18" charset="0"/>
              </a:rPr>
              <a:t>10</a:t>
            </a:r>
          </a:p>
          <a:p>
            <a:pPr marL="457200" indent="-4572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type() function</a:t>
            </a:r>
          </a:p>
          <a:p>
            <a:pPr>
              <a:lnSpc>
                <a:spcPct val="150000"/>
              </a:lnSpc>
            </a:pPr>
            <a:r>
              <a:rPr lang="en-US" sz="2800" dirty="0">
                <a:latin typeface="Times New Roman" panose="02020603050405020304" pitchFamily="18" charset="0"/>
                <a:cs typeface="Times New Roman" panose="02020603050405020304" pitchFamily="18" charset="0"/>
              </a:rPr>
              <a:t>&gt;&gt;&gt; type(2)</a:t>
            </a:r>
          </a:p>
          <a:p>
            <a:pPr>
              <a:lnSpc>
                <a:spcPct val="150000"/>
              </a:lnSpc>
            </a:pPr>
            <a:r>
              <a:rPr lang="en-US" sz="2800" dirty="0">
                <a:latin typeface="Times New Roman" panose="02020603050405020304" pitchFamily="18" charset="0"/>
                <a:cs typeface="Times New Roman" panose="02020603050405020304" pitchFamily="18" charset="0"/>
              </a:rPr>
              <a:t>&gt;&gt;&gt;type(2.0)</a:t>
            </a:r>
          </a:p>
        </p:txBody>
      </p:sp>
    </p:spTree>
    <p:extLst>
      <p:ext uri="{BB962C8B-B14F-4D97-AF65-F5344CB8AC3E}">
        <p14:creationId xmlns:p14="http://schemas.microsoft.com/office/powerpoint/2010/main" val="28485112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23545" y="283780"/>
            <a:ext cx="8481848" cy="1384995"/>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Number Formatting</a:t>
            </a:r>
            <a:endParaRPr lang="en-US" sz="2800" b="1" dirty="0">
              <a:latin typeface="Times New Roman" panose="02020603050405020304" pitchFamily="18" charset="0"/>
              <a:cs typeface="Times New Roman" panose="02020603050405020304" pitchFamily="18" charset="0"/>
            </a:endParaRPr>
          </a:p>
          <a:p>
            <a:pPr>
              <a:lnSpc>
                <a:spcPct val="150000"/>
              </a:lnSpc>
            </a:pPr>
            <a:endParaRPr lang="en-US" sz="2800" dirty="0">
              <a:latin typeface="Times New Roman" panose="02020603050405020304" pitchFamily="18" charset="0"/>
              <a:cs typeface="Times New Roman" panose="0202060305040502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3374298328"/>
              </p:ext>
            </p:extLst>
          </p:nvPr>
        </p:nvGraphicFramePr>
        <p:xfrm>
          <a:off x="2414751" y="1400761"/>
          <a:ext cx="7299436" cy="3767524"/>
        </p:xfrm>
        <a:graphic>
          <a:graphicData uri="http://schemas.openxmlformats.org/drawingml/2006/table">
            <a:tbl>
              <a:tblPr firstRow="1" bandRow="1">
                <a:tableStyleId>{5C22544A-7EE6-4342-B048-85BDC9FD1C3A}</a:tableStyleId>
              </a:tblPr>
              <a:tblGrid>
                <a:gridCol w="3649718">
                  <a:extLst>
                    <a:ext uri="{9D8B030D-6E8A-4147-A177-3AD203B41FA5}">
                      <a16:colId xmlns:a16="http://schemas.microsoft.com/office/drawing/2014/main" val="20000"/>
                    </a:ext>
                  </a:extLst>
                </a:gridCol>
                <a:gridCol w="3649718">
                  <a:extLst>
                    <a:ext uri="{9D8B030D-6E8A-4147-A177-3AD203B41FA5}">
                      <a16:colId xmlns:a16="http://schemas.microsoft.com/office/drawing/2014/main" val="20001"/>
                    </a:ext>
                  </a:extLst>
                </a:gridCol>
              </a:tblGrid>
              <a:tr h="557926">
                <a:tc>
                  <a:txBody>
                    <a:bodyPr/>
                    <a:lstStyle/>
                    <a:p>
                      <a:pPr algn="l"/>
                      <a:r>
                        <a:rPr lang="en-US" b="1" dirty="0" smtClean="0">
                          <a:solidFill>
                            <a:schemeClr val="tx1"/>
                          </a:solidFill>
                          <a:latin typeface="Times New Roman" panose="02020603050405020304" pitchFamily="18" charset="0"/>
                          <a:cs typeface="Times New Roman" panose="02020603050405020304" pitchFamily="18" charset="0"/>
                        </a:rPr>
                        <a:t>Format</a:t>
                      </a:r>
                      <a:r>
                        <a:rPr lang="en-US" b="1" baseline="0" dirty="0" smtClean="0">
                          <a:solidFill>
                            <a:schemeClr val="tx1"/>
                          </a:solidFill>
                          <a:latin typeface="Times New Roman" panose="02020603050405020304" pitchFamily="18" charset="0"/>
                          <a:cs typeface="Times New Roman" panose="02020603050405020304" pitchFamily="18" charset="0"/>
                        </a:rPr>
                        <a:t> Specifier</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b="1" dirty="0" smtClean="0">
                          <a:solidFill>
                            <a:schemeClr val="tx1"/>
                          </a:solidFill>
                          <a:latin typeface="Times New Roman" panose="02020603050405020304" pitchFamily="18" charset="0"/>
                          <a:cs typeface="Times New Roman" panose="02020603050405020304" pitchFamily="18" charset="0"/>
                        </a:rPr>
                        <a:t>Description</a:t>
                      </a:r>
                      <a:endParaRPr lang="en-US"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619770">
                <a:tc>
                  <a:txBody>
                    <a:bodyPr/>
                    <a:lstStyle/>
                    <a:p>
                      <a:pPr algn="ctr"/>
                      <a:r>
                        <a:rPr lang="en-US" b="0" dirty="0" smtClean="0">
                          <a:solidFill>
                            <a:schemeClr val="tx1"/>
                          </a:solidFill>
                          <a:latin typeface="Times New Roman" panose="02020603050405020304" pitchFamily="18" charset="0"/>
                          <a:cs typeface="Times New Roman" panose="02020603050405020304" pitchFamily="18" charset="0"/>
                        </a:rPr>
                        <a:t>%d</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b="0" dirty="0" smtClean="0">
                          <a:solidFill>
                            <a:schemeClr val="tx1"/>
                          </a:solidFill>
                          <a:latin typeface="Times New Roman" panose="02020603050405020304" pitchFamily="18" charset="0"/>
                          <a:cs typeface="Times New Roman" panose="02020603050405020304" pitchFamily="18" charset="0"/>
                        </a:rPr>
                        <a:t>Integer</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635685">
                <a:tc>
                  <a:txBody>
                    <a:bodyPr/>
                    <a:lstStyle/>
                    <a:p>
                      <a:pPr algn="ctr"/>
                      <a:r>
                        <a:rPr lang="en-US" b="0" dirty="0" smtClean="0">
                          <a:solidFill>
                            <a:schemeClr val="tx1"/>
                          </a:solidFill>
                          <a:latin typeface="Times New Roman" panose="02020603050405020304" pitchFamily="18" charset="0"/>
                          <a:cs typeface="Times New Roman" panose="02020603050405020304" pitchFamily="18" charset="0"/>
                        </a:rPr>
                        <a:t>%F</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b="0" dirty="0" smtClean="0">
                          <a:solidFill>
                            <a:schemeClr val="tx1"/>
                          </a:solidFill>
                          <a:latin typeface="Times New Roman" panose="02020603050405020304" pitchFamily="18" charset="0"/>
                          <a:cs typeface="Times New Roman" panose="02020603050405020304" pitchFamily="18" charset="0"/>
                        </a:rPr>
                        <a:t>Floating point number</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635685">
                <a:tc>
                  <a:txBody>
                    <a:bodyPr/>
                    <a:lstStyle/>
                    <a:p>
                      <a:pPr algn="ctr"/>
                      <a:r>
                        <a:rPr lang="en-US" b="0" dirty="0" smtClean="0">
                          <a:solidFill>
                            <a:schemeClr val="tx1"/>
                          </a:solidFill>
                          <a:latin typeface="Times New Roman" panose="02020603050405020304" pitchFamily="18" charset="0"/>
                          <a:cs typeface="Times New Roman" panose="02020603050405020304" pitchFamily="18" charset="0"/>
                        </a:rPr>
                        <a:t>%s</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b="0" dirty="0" smtClean="0">
                          <a:solidFill>
                            <a:schemeClr val="tx1"/>
                          </a:solidFill>
                          <a:latin typeface="Times New Roman" panose="02020603050405020304" pitchFamily="18" charset="0"/>
                          <a:cs typeface="Times New Roman" panose="02020603050405020304" pitchFamily="18" charset="0"/>
                        </a:rPr>
                        <a:t>String</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659230">
                <a:tc>
                  <a:txBody>
                    <a:bodyPr/>
                    <a:lstStyle/>
                    <a:p>
                      <a:pPr algn="ctr"/>
                      <a:r>
                        <a:rPr lang="en-US" b="0" dirty="0" smtClean="0">
                          <a:solidFill>
                            <a:schemeClr val="tx1"/>
                          </a:solidFill>
                          <a:latin typeface="Times New Roman" panose="02020603050405020304" pitchFamily="18" charset="0"/>
                          <a:cs typeface="Times New Roman" panose="02020603050405020304" pitchFamily="18" charset="0"/>
                        </a:rPr>
                        <a:t>%c</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b="0" dirty="0" smtClean="0">
                          <a:solidFill>
                            <a:schemeClr val="tx1"/>
                          </a:solidFill>
                          <a:latin typeface="Times New Roman" panose="02020603050405020304" pitchFamily="18" charset="0"/>
                          <a:cs typeface="Times New Roman" panose="02020603050405020304" pitchFamily="18" charset="0"/>
                        </a:rPr>
                        <a:t>Character</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659228">
                <a:tc>
                  <a:txBody>
                    <a:bodyPr/>
                    <a:lstStyle/>
                    <a:p>
                      <a:pPr algn="ctr"/>
                      <a:r>
                        <a:rPr lang="en-US" b="0" dirty="0" smtClean="0">
                          <a:solidFill>
                            <a:schemeClr val="tx1"/>
                          </a:solidFill>
                          <a:latin typeface="Times New Roman" panose="02020603050405020304" pitchFamily="18" charset="0"/>
                          <a:cs typeface="Times New Roman" panose="02020603050405020304" pitchFamily="18" charset="0"/>
                        </a:rPr>
                        <a:t>%</a:t>
                      </a:r>
                      <a:r>
                        <a:rPr lang="en-US" b="0" dirty="0" err="1" smtClean="0">
                          <a:solidFill>
                            <a:schemeClr val="tx1"/>
                          </a:solidFill>
                          <a:latin typeface="Times New Roman" panose="02020603050405020304" pitchFamily="18" charset="0"/>
                          <a:cs typeface="Times New Roman" panose="02020603050405020304" pitchFamily="18" charset="0"/>
                        </a:rPr>
                        <a:t>ld</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b="0" dirty="0" smtClean="0">
                          <a:solidFill>
                            <a:schemeClr val="tx1"/>
                          </a:solidFill>
                          <a:latin typeface="Times New Roman" panose="02020603050405020304" pitchFamily="18" charset="0"/>
                          <a:cs typeface="Times New Roman" panose="02020603050405020304" pitchFamily="18" charset="0"/>
                        </a:rPr>
                        <a:t>Long Number</a:t>
                      </a:r>
                      <a:endParaRPr lang="en-US"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bl>
          </a:graphicData>
        </a:graphic>
      </p:graphicFrame>
      <p:sp>
        <p:nvSpPr>
          <p:cNvPr id="5" name="TextBox 4"/>
          <p:cNvSpPr txBox="1"/>
          <p:nvPr/>
        </p:nvSpPr>
        <p:spPr>
          <a:xfrm>
            <a:off x="4230852" y="5346006"/>
            <a:ext cx="6960477" cy="1384995"/>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&gt;&gt;&gt; a = 10</a:t>
            </a:r>
          </a:p>
          <a:p>
            <a:r>
              <a:rPr lang="en-US" sz="2800" dirty="0">
                <a:latin typeface="Times New Roman" panose="02020603050405020304" pitchFamily="18" charset="0"/>
                <a:cs typeface="Times New Roman" panose="02020603050405020304" pitchFamily="18" charset="0"/>
              </a:rPr>
              <a:t>&gt;&gt;&gt; print “a=%d” % (a)</a:t>
            </a:r>
          </a:p>
          <a:p>
            <a:r>
              <a:rPr lang="en-US" sz="2800" dirty="0">
                <a:latin typeface="Times New Roman" panose="02020603050405020304" pitchFamily="18" charset="0"/>
                <a:cs typeface="Times New Roman" panose="02020603050405020304" pitchFamily="18" charset="0"/>
              </a:rPr>
              <a:t>a=10</a:t>
            </a:r>
          </a:p>
        </p:txBody>
      </p:sp>
    </p:spTree>
    <p:extLst>
      <p:ext uri="{BB962C8B-B14F-4D97-AF65-F5344CB8AC3E}">
        <p14:creationId xmlns:p14="http://schemas.microsoft.com/office/powerpoint/2010/main" val="26588855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623392" y="1796819"/>
            <a:ext cx="10272000" cy="4555200"/>
          </a:xfrm>
        </p:spPr>
        <p:txBody>
          <a:bodyPr/>
          <a:lstStyle/>
          <a:p>
            <a:pPr marL="0" indent="0">
              <a:buNone/>
            </a:pPr>
            <a:r>
              <a:rPr lang="en-US" sz="2933" b="1" u="sng" dirty="0" err="1"/>
              <a:t>Exp</a:t>
            </a:r>
            <a:r>
              <a:rPr lang="en-US" sz="2933" b="1" u="sng" dirty="0"/>
              <a:t>: </a:t>
            </a:r>
            <a:r>
              <a:rPr lang="en-US" sz="2933" dirty="0"/>
              <a:t>5 </a:t>
            </a:r>
            <a:r>
              <a:rPr lang="en-US" sz="2933" dirty="0" err="1"/>
              <a:t>Yrs</a:t>
            </a:r>
            <a:endParaRPr lang="en-US" sz="2933" dirty="0"/>
          </a:p>
          <a:p>
            <a:pPr marL="0" indent="0">
              <a:buNone/>
            </a:pPr>
            <a:r>
              <a:rPr lang="en-US" sz="2933" b="1" u="sng" dirty="0"/>
              <a:t>Expert in</a:t>
            </a:r>
          </a:p>
          <a:p>
            <a:pPr marL="154896" indent="-154896">
              <a:buFont typeface="Arial" panose="020B0604020202020204" pitchFamily="34" charset="0"/>
              <a:buChar char="•"/>
            </a:pPr>
            <a:r>
              <a:rPr lang="en-US" sz="2933" dirty="0">
                <a:solidFill>
                  <a:schemeClr val="tx1"/>
                </a:solidFill>
              </a:rPr>
              <a:t>Python Developer on Machine Learning </a:t>
            </a:r>
          </a:p>
          <a:p>
            <a:pPr marL="154896" indent="-154896">
              <a:buFont typeface="Arial" panose="020B0604020202020204" pitchFamily="34" charset="0"/>
              <a:buChar char="•"/>
            </a:pPr>
            <a:r>
              <a:rPr lang="en-US" sz="2933" dirty="0">
                <a:solidFill>
                  <a:schemeClr val="tx1"/>
                </a:solidFill>
              </a:rPr>
              <a:t>Deep learning with computer vision </a:t>
            </a:r>
          </a:p>
          <a:p>
            <a:pPr marL="154896" indent="-154896">
              <a:buFont typeface="Arial" panose="020B0604020202020204" pitchFamily="34" charset="0"/>
              <a:buChar char="•"/>
            </a:pPr>
            <a:r>
              <a:rPr lang="en-US" sz="2933" dirty="0">
                <a:solidFill>
                  <a:schemeClr val="tx1"/>
                </a:solidFill>
              </a:rPr>
              <a:t>Matlab – Image Processing   </a:t>
            </a:r>
          </a:p>
          <a:p>
            <a:pPr marL="154896" indent="-154896">
              <a:buFont typeface="Arial" panose="020B0604020202020204" pitchFamily="34" charset="0"/>
              <a:buChar char="•"/>
            </a:pPr>
            <a:r>
              <a:rPr lang="en-US" sz="2933" dirty="0">
                <a:solidFill>
                  <a:schemeClr val="tx1"/>
                </a:solidFill>
              </a:rPr>
              <a:t>Autonomous Car design using ROS with LIDAR</a:t>
            </a:r>
          </a:p>
          <a:p>
            <a:pPr marL="0" indent="0">
              <a:buNone/>
            </a:pPr>
            <a:r>
              <a:rPr lang="en-US" sz="2933" b="1" u="sng" dirty="0">
                <a:solidFill>
                  <a:schemeClr val="tx1"/>
                </a:solidFill>
              </a:rPr>
              <a:t>Language</a:t>
            </a:r>
            <a:r>
              <a:rPr lang="en-US" sz="2933" dirty="0">
                <a:solidFill>
                  <a:schemeClr val="tx1"/>
                </a:solidFill>
              </a:rPr>
              <a:t> – Python , Java , HTML ,CSS.</a:t>
            </a:r>
          </a:p>
          <a:p>
            <a:pPr marL="0" indent="0">
              <a:buNone/>
            </a:pPr>
            <a:r>
              <a:rPr lang="en-US" sz="2933" b="1" u="sng" dirty="0">
                <a:solidFill>
                  <a:schemeClr val="tx1"/>
                </a:solidFill>
              </a:rPr>
              <a:t>Tools</a:t>
            </a:r>
            <a:r>
              <a:rPr lang="en-US" sz="2933" u="sng" dirty="0">
                <a:solidFill>
                  <a:schemeClr val="tx1"/>
                </a:solidFill>
              </a:rPr>
              <a:t> </a:t>
            </a:r>
            <a:r>
              <a:rPr lang="en-US" sz="2933" dirty="0">
                <a:solidFill>
                  <a:schemeClr val="tx1"/>
                </a:solidFill>
              </a:rPr>
              <a:t>– ANACONDA NAVIGATOR, JUPYTER NOTEBOOK, </a:t>
            </a:r>
          </a:p>
          <a:p>
            <a:pPr marL="154896" indent="-154896">
              <a:buFont typeface="Arial" panose="020B0604020202020204" pitchFamily="34" charset="0"/>
              <a:buChar char="•"/>
            </a:pPr>
            <a:r>
              <a:rPr lang="en-US" sz="2933" dirty="0">
                <a:solidFill>
                  <a:schemeClr val="tx1"/>
                </a:solidFill>
              </a:rPr>
              <a:t>GOOGLE COLAB.</a:t>
            </a:r>
          </a:p>
          <a:p>
            <a:pPr marL="0" indent="0">
              <a:buNone/>
            </a:pPr>
            <a:r>
              <a:rPr lang="en-US" sz="2933" b="1" dirty="0">
                <a:solidFill>
                  <a:schemeClr val="tx1"/>
                </a:solidFill>
              </a:rPr>
              <a:t>Graduation : </a:t>
            </a:r>
            <a:r>
              <a:rPr lang="en-US" sz="2933" dirty="0">
                <a:solidFill>
                  <a:schemeClr val="tx1"/>
                </a:solidFill>
              </a:rPr>
              <a:t>BE – ECE  | 2011</a:t>
            </a:r>
          </a:p>
          <a:p>
            <a:pPr marL="154896" indent="-154896">
              <a:buFont typeface="Arial" panose="020B0604020202020204" pitchFamily="34" charset="0"/>
              <a:buChar char="•"/>
            </a:pPr>
            <a:endParaRPr lang="en-US" sz="2933" dirty="0">
              <a:solidFill>
                <a:schemeClr val="tx1"/>
              </a:solidFill>
            </a:endParaRPr>
          </a:p>
        </p:txBody>
      </p:sp>
      <p:sp>
        <p:nvSpPr>
          <p:cNvPr id="7" name="Title 6"/>
          <p:cNvSpPr>
            <a:spLocks noGrp="1"/>
          </p:cNvSpPr>
          <p:nvPr>
            <p:ph type="title"/>
          </p:nvPr>
        </p:nvSpPr>
        <p:spPr>
          <a:xfrm>
            <a:off x="719403" y="836712"/>
            <a:ext cx="10984800" cy="637600"/>
          </a:xfrm>
        </p:spPr>
        <p:txBody>
          <a:bodyPr/>
          <a:lstStyle/>
          <a:p>
            <a:r>
              <a:rPr lang="en-US" sz="6000" dirty="0"/>
              <a:t>NANDHINI.S</a:t>
            </a:r>
          </a:p>
        </p:txBody>
      </p:sp>
    </p:spTree>
    <p:extLst>
      <p:ext uri="{BB962C8B-B14F-4D97-AF65-F5344CB8AC3E}">
        <p14:creationId xmlns:p14="http://schemas.microsoft.com/office/powerpoint/2010/main" val="177506745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82295" y="368301"/>
            <a:ext cx="7912100" cy="830997"/>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Relational operator</a:t>
            </a:r>
          </a:p>
          <a:p>
            <a:pPr marL="914400" lvl="1"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Basically used for while condition check</a:t>
            </a:r>
          </a:p>
        </p:txBody>
      </p:sp>
      <p:graphicFrame>
        <p:nvGraphicFramePr>
          <p:cNvPr id="3" name="Table 2"/>
          <p:cNvGraphicFramePr>
            <a:graphicFrameLocks noGrp="1"/>
          </p:cNvGraphicFramePr>
          <p:nvPr>
            <p:extLst>
              <p:ext uri="{D42A27DB-BD31-4B8C-83A1-F6EECF244321}">
                <p14:modId xmlns:p14="http://schemas.microsoft.com/office/powerpoint/2010/main" val="646166678"/>
              </p:ext>
            </p:extLst>
          </p:nvPr>
        </p:nvGraphicFramePr>
        <p:xfrm>
          <a:off x="2690646" y="1397000"/>
          <a:ext cx="6763408" cy="3200400"/>
        </p:xfrm>
        <a:graphic>
          <a:graphicData uri="http://schemas.openxmlformats.org/drawingml/2006/table">
            <a:tbl>
              <a:tblPr firstRow="1" bandRow="1">
                <a:tableStyleId>{5C22544A-7EE6-4342-B048-85BDC9FD1C3A}</a:tableStyleId>
              </a:tblPr>
              <a:tblGrid>
                <a:gridCol w="3381704">
                  <a:extLst>
                    <a:ext uri="{9D8B030D-6E8A-4147-A177-3AD203B41FA5}">
                      <a16:colId xmlns:a16="http://schemas.microsoft.com/office/drawing/2014/main" val="20000"/>
                    </a:ext>
                  </a:extLst>
                </a:gridCol>
                <a:gridCol w="3381704">
                  <a:extLst>
                    <a:ext uri="{9D8B030D-6E8A-4147-A177-3AD203B41FA5}">
                      <a16:colId xmlns:a16="http://schemas.microsoft.com/office/drawing/2014/main" val="20001"/>
                    </a:ext>
                  </a:extLst>
                </a:gridCol>
              </a:tblGrid>
              <a:tr h="370840">
                <a:tc>
                  <a:txBody>
                    <a:bodyPr/>
                    <a:lstStyle/>
                    <a:p>
                      <a:pPr algn="ctr"/>
                      <a:r>
                        <a:rPr lang="en-US" sz="2400" dirty="0" smtClean="0">
                          <a:solidFill>
                            <a:schemeClr val="tx1"/>
                          </a:solidFill>
                          <a:latin typeface="Times New Roman" panose="02020603050405020304" pitchFamily="18" charset="0"/>
                          <a:cs typeface="Times New Roman" panose="02020603050405020304" pitchFamily="18" charset="0"/>
                        </a:rPr>
                        <a:t>Operator</a:t>
                      </a:r>
                      <a:endParaRPr lang="en-US" sz="24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400" dirty="0" smtClean="0">
                          <a:solidFill>
                            <a:schemeClr val="tx1"/>
                          </a:solidFill>
                          <a:latin typeface="Times New Roman" panose="02020603050405020304" pitchFamily="18" charset="0"/>
                          <a:cs typeface="Times New Roman" panose="02020603050405020304" pitchFamily="18" charset="0"/>
                        </a:rPr>
                        <a:t>Description</a:t>
                      </a:r>
                      <a:endParaRPr lang="en-US" sz="24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70840">
                <a:tc>
                  <a:txBody>
                    <a:bodyPr/>
                    <a:lstStyle/>
                    <a:p>
                      <a:pPr algn="ctr"/>
                      <a:r>
                        <a:rPr lang="en-US" sz="2400" b="1" dirty="0" smtClean="0">
                          <a:solidFill>
                            <a:schemeClr val="tx1"/>
                          </a:solidFill>
                          <a:latin typeface="Times New Roman" panose="02020603050405020304" pitchFamily="18" charset="0"/>
                          <a:cs typeface="Times New Roman" panose="02020603050405020304" pitchFamily="18" charset="0"/>
                        </a:rPr>
                        <a:t>==</a:t>
                      </a:r>
                      <a:endParaRPr lang="en-US" sz="24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400" dirty="0" smtClean="0">
                          <a:solidFill>
                            <a:schemeClr val="tx1"/>
                          </a:solidFill>
                          <a:latin typeface="Times New Roman" panose="02020603050405020304" pitchFamily="18" charset="0"/>
                          <a:cs typeface="Times New Roman" panose="02020603050405020304" pitchFamily="18" charset="0"/>
                        </a:rPr>
                        <a:t>Equal to</a:t>
                      </a:r>
                      <a:endParaRPr lang="en-US" sz="24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70840">
                <a:tc>
                  <a:txBody>
                    <a:bodyPr/>
                    <a:lstStyle/>
                    <a:p>
                      <a:pPr algn="ctr"/>
                      <a:r>
                        <a:rPr lang="en-US" sz="2400" b="1" dirty="0" smtClean="0">
                          <a:solidFill>
                            <a:schemeClr val="tx1"/>
                          </a:solidFill>
                          <a:latin typeface="Times New Roman" panose="02020603050405020304" pitchFamily="18" charset="0"/>
                          <a:cs typeface="Times New Roman" panose="02020603050405020304" pitchFamily="18" charset="0"/>
                        </a:rPr>
                        <a:t>!=</a:t>
                      </a:r>
                      <a:endParaRPr lang="en-US" sz="24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400" dirty="0" smtClean="0">
                          <a:solidFill>
                            <a:schemeClr val="tx1"/>
                          </a:solidFill>
                          <a:latin typeface="Times New Roman" panose="02020603050405020304" pitchFamily="18" charset="0"/>
                          <a:cs typeface="Times New Roman" panose="02020603050405020304" pitchFamily="18" charset="0"/>
                        </a:rPr>
                        <a:t>Not Equal to</a:t>
                      </a:r>
                      <a:endParaRPr lang="en-US" sz="24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370840">
                <a:tc>
                  <a:txBody>
                    <a:bodyPr/>
                    <a:lstStyle/>
                    <a:p>
                      <a:pPr algn="ctr"/>
                      <a:r>
                        <a:rPr lang="en-US" sz="2400" b="1" dirty="0" smtClean="0">
                          <a:solidFill>
                            <a:schemeClr val="tx1"/>
                          </a:solidFill>
                          <a:latin typeface="Times New Roman" panose="02020603050405020304" pitchFamily="18" charset="0"/>
                          <a:cs typeface="Times New Roman" panose="02020603050405020304" pitchFamily="18" charset="0"/>
                        </a:rPr>
                        <a:t>&gt;</a:t>
                      </a:r>
                      <a:endParaRPr lang="en-US" sz="24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400" dirty="0" smtClean="0">
                          <a:solidFill>
                            <a:schemeClr val="tx1"/>
                          </a:solidFill>
                          <a:latin typeface="Times New Roman" panose="02020603050405020304" pitchFamily="18" charset="0"/>
                          <a:cs typeface="Times New Roman" panose="02020603050405020304" pitchFamily="18" charset="0"/>
                        </a:rPr>
                        <a:t>Greater than </a:t>
                      </a:r>
                      <a:endParaRPr lang="en-US" sz="24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370840">
                <a:tc>
                  <a:txBody>
                    <a:bodyPr/>
                    <a:lstStyle/>
                    <a:p>
                      <a:pPr algn="ctr"/>
                      <a:r>
                        <a:rPr lang="en-US" sz="2400" b="1" dirty="0" smtClean="0">
                          <a:solidFill>
                            <a:schemeClr val="tx1"/>
                          </a:solidFill>
                          <a:latin typeface="Times New Roman" panose="02020603050405020304" pitchFamily="18" charset="0"/>
                          <a:cs typeface="Times New Roman" panose="02020603050405020304" pitchFamily="18" charset="0"/>
                        </a:rPr>
                        <a:t>&gt;=</a:t>
                      </a:r>
                      <a:endParaRPr lang="en-US" sz="24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400" dirty="0" smtClean="0">
                          <a:solidFill>
                            <a:schemeClr val="tx1"/>
                          </a:solidFill>
                          <a:latin typeface="Times New Roman" panose="02020603050405020304" pitchFamily="18" charset="0"/>
                          <a:cs typeface="Times New Roman" panose="02020603050405020304" pitchFamily="18" charset="0"/>
                        </a:rPr>
                        <a:t>Greater than equal to</a:t>
                      </a:r>
                      <a:endParaRPr lang="en-US" sz="24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70840">
                <a:tc>
                  <a:txBody>
                    <a:bodyPr/>
                    <a:lstStyle/>
                    <a:p>
                      <a:pPr algn="ctr"/>
                      <a:r>
                        <a:rPr lang="en-US" sz="2400" b="1" dirty="0" smtClean="0">
                          <a:solidFill>
                            <a:schemeClr val="tx1"/>
                          </a:solidFill>
                          <a:latin typeface="Times New Roman" panose="02020603050405020304" pitchFamily="18" charset="0"/>
                          <a:cs typeface="Times New Roman" panose="02020603050405020304" pitchFamily="18" charset="0"/>
                        </a:rPr>
                        <a:t>&lt;</a:t>
                      </a:r>
                      <a:endParaRPr lang="en-US" sz="24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400" dirty="0" smtClean="0">
                          <a:solidFill>
                            <a:schemeClr val="tx1"/>
                          </a:solidFill>
                          <a:latin typeface="Times New Roman" panose="02020603050405020304" pitchFamily="18" charset="0"/>
                          <a:cs typeface="Times New Roman" panose="02020603050405020304" pitchFamily="18" charset="0"/>
                        </a:rPr>
                        <a:t>Less than</a:t>
                      </a:r>
                      <a:endParaRPr lang="en-US" sz="24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370840">
                <a:tc>
                  <a:txBody>
                    <a:bodyPr/>
                    <a:lstStyle/>
                    <a:p>
                      <a:pPr algn="ctr"/>
                      <a:r>
                        <a:rPr lang="en-US" sz="2400" b="1" dirty="0" smtClean="0">
                          <a:solidFill>
                            <a:schemeClr val="tx1"/>
                          </a:solidFill>
                          <a:latin typeface="Times New Roman" panose="02020603050405020304" pitchFamily="18" charset="0"/>
                          <a:cs typeface="Times New Roman" panose="02020603050405020304" pitchFamily="18" charset="0"/>
                        </a:rPr>
                        <a:t>&lt;=</a:t>
                      </a:r>
                      <a:endParaRPr lang="en-US" sz="24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400" dirty="0" smtClean="0">
                          <a:solidFill>
                            <a:schemeClr val="tx1"/>
                          </a:solidFill>
                          <a:latin typeface="Times New Roman" panose="02020603050405020304" pitchFamily="18" charset="0"/>
                          <a:cs typeface="Times New Roman" panose="02020603050405020304" pitchFamily="18" charset="0"/>
                        </a:rPr>
                        <a:t>Less than equal to</a:t>
                      </a:r>
                      <a:endParaRPr lang="en-US" sz="24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bl>
          </a:graphicData>
        </a:graphic>
      </p:graphicFrame>
      <p:pic>
        <p:nvPicPr>
          <p:cNvPr id="5" name="Picture 4"/>
          <p:cNvPicPr>
            <a:picLocks noChangeAspect="1"/>
          </p:cNvPicPr>
          <p:nvPr/>
        </p:nvPicPr>
        <p:blipFill>
          <a:blip r:embed="rId2"/>
          <a:stretch>
            <a:fillRect/>
          </a:stretch>
        </p:blipFill>
        <p:spPr>
          <a:xfrm>
            <a:off x="2052631" y="4597400"/>
            <a:ext cx="7771428" cy="2095238"/>
          </a:xfrm>
          <a:prstGeom prst="rect">
            <a:avLst/>
          </a:prstGeom>
        </p:spPr>
      </p:pic>
    </p:spTree>
    <p:extLst>
      <p:ext uri="{BB962C8B-B14F-4D97-AF65-F5344CB8AC3E}">
        <p14:creationId xmlns:p14="http://schemas.microsoft.com/office/powerpoint/2010/main" val="310880702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41512" y="407730"/>
            <a:ext cx="79121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Logical operators</a:t>
            </a:r>
          </a:p>
        </p:txBody>
      </p:sp>
      <p:graphicFrame>
        <p:nvGraphicFramePr>
          <p:cNvPr id="3" name="Table 2"/>
          <p:cNvGraphicFramePr>
            <a:graphicFrameLocks noGrp="1"/>
          </p:cNvGraphicFramePr>
          <p:nvPr>
            <p:extLst>
              <p:ext uri="{D42A27DB-BD31-4B8C-83A1-F6EECF244321}">
                <p14:modId xmlns:p14="http://schemas.microsoft.com/office/powerpoint/2010/main" val="153485849"/>
              </p:ext>
            </p:extLst>
          </p:nvPr>
        </p:nvGraphicFramePr>
        <p:xfrm>
          <a:off x="3048000" y="1397000"/>
          <a:ext cx="6096000" cy="2194560"/>
        </p:xfrm>
        <a:graphic>
          <a:graphicData uri="http://schemas.openxmlformats.org/drawingml/2006/table">
            <a:tbl>
              <a:tblPr firstRow="1" bandRow="1">
                <a:tableStyleId>{5C22544A-7EE6-4342-B048-85BDC9FD1C3A}</a:tableStyleId>
              </a:tblPr>
              <a:tblGrid>
                <a:gridCol w="1991710">
                  <a:extLst>
                    <a:ext uri="{9D8B030D-6E8A-4147-A177-3AD203B41FA5}">
                      <a16:colId xmlns:a16="http://schemas.microsoft.com/office/drawing/2014/main" val="20000"/>
                    </a:ext>
                  </a:extLst>
                </a:gridCol>
                <a:gridCol w="4104290">
                  <a:extLst>
                    <a:ext uri="{9D8B030D-6E8A-4147-A177-3AD203B41FA5}">
                      <a16:colId xmlns:a16="http://schemas.microsoft.com/office/drawing/2014/main" val="20001"/>
                    </a:ext>
                  </a:extLst>
                </a:gridCol>
              </a:tblGrid>
              <a:tr h="370840">
                <a:tc>
                  <a:txBody>
                    <a:bodyPr/>
                    <a:lstStyle/>
                    <a:p>
                      <a:r>
                        <a:rPr lang="en-US" sz="2000" dirty="0" smtClean="0">
                          <a:solidFill>
                            <a:schemeClr val="tx1"/>
                          </a:solidFill>
                          <a:latin typeface="Times New Roman" panose="02020603050405020304" pitchFamily="18" charset="0"/>
                          <a:cs typeface="Times New Roman" panose="02020603050405020304" pitchFamily="18" charset="0"/>
                        </a:rPr>
                        <a:t>Operator</a:t>
                      </a:r>
                      <a:endParaRPr lang="en-US" sz="20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smtClean="0">
                          <a:solidFill>
                            <a:schemeClr val="tx1"/>
                          </a:solidFill>
                          <a:latin typeface="Times New Roman" panose="02020603050405020304" pitchFamily="18" charset="0"/>
                          <a:cs typeface="Times New Roman" panose="02020603050405020304" pitchFamily="18" charset="0"/>
                        </a:rPr>
                        <a:t>Description</a:t>
                      </a:r>
                      <a:endParaRPr lang="en-US" sz="20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370840">
                <a:tc>
                  <a:txBody>
                    <a:bodyPr/>
                    <a:lstStyle/>
                    <a:p>
                      <a:pPr algn="ctr"/>
                      <a:r>
                        <a:rPr lang="en-US" sz="2000" dirty="0" smtClean="0">
                          <a:solidFill>
                            <a:schemeClr val="tx1"/>
                          </a:solidFill>
                          <a:latin typeface="Times New Roman" panose="02020603050405020304" pitchFamily="18" charset="0"/>
                          <a:cs typeface="Times New Roman" panose="02020603050405020304" pitchFamily="18" charset="0"/>
                        </a:rPr>
                        <a:t>and</a:t>
                      </a:r>
                      <a:endParaRPr lang="en-US" sz="20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smtClean="0">
                          <a:solidFill>
                            <a:schemeClr val="tx1"/>
                          </a:solidFill>
                          <a:latin typeface="Times New Roman" panose="02020603050405020304" pitchFamily="18" charset="0"/>
                          <a:cs typeface="Times New Roman" panose="02020603050405020304" pitchFamily="18" charset="0"/>
                        </a:rPr>
                        <a:t>Used to check when both the condition are true.</a:t>
                      </a:r>
                      <a:endParaRPr lang="en-US" sz="20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70840">
                <a:tc>
                  <a:txBody>
                    <a:bodyPr/>
                    <a:lstStyle/>
                    <a:p>
                      <a:pPr algn="ctr"/>
                      <a:r>
                        <a:rPr lang="en-US" sz="2000" dirty="0" smtClean="0">
                          <a:solidFill>
                            <a:schemeClr val="tx1"/>
                          </a:solidFill>
                          <a:latin typeface="Times New Roman" panose="02020603050405020304" pitchFamily="18" charset="0"/>
                          <a:cs typeface="Times New Roman" panose="02020603050405020304" pitchFamily="18" charset="0"/>
                        </a:rPr>
                        <a:t>or</a:t>
                      </a:r>
                      <a:endParaRPr lang="en-US" sz="20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smtClean="0">
                          <a:solidFill>
                            <a:schemeClr val="tx1"/>
                          </a:solidFill>
                          <a:latin typeface="Times New Roman" panose="02020603050405020304" pitchFamily="18" charset="0"/>
                          <a:cs typeface="Times New Roman" panose="02020603050405020304" pitchFamily="18" charset="0"/>
                        </a:rPr>
                        <a:t>Used to check when either</a:t>
                      </a:r>
                      <a:r>
                        <a:rPr lang="en-US" sz="2000" baseline="0" dirty="0" smtClean="0">
                          <a:solidFill>
                            <a:schemeClr val="tx1"/>
                          </a:solidFill>
                          <a:latin typeface="Times New Roman" panose="02020603050405020304" pitchFamily="18" charset="0"/>
                          <a:cs typeface="Times New Roman" panose="02020603050405020304" pitchFamily="18" charset="0"/>
                        </a:rPr>
                        <a:t> of the condition is true.</a:t>
                      </a:r>
                      <a:endParaRPr lang="en-US" sz="20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70840">
                <a:tc>
                  <a:txBody>
                    <a:bodyPr/>
                    <a:lstStyle/>
                    <a:p>
                      <a:pPr algn="ctr"/>
                      <a:r>
                        <a:rPr lang="en-US" sz="2000" dirty="0" smtClean="0">
                          <a:solidFill>
                            <a:schemeClr val="tx1"/>
                          </a:solidFill>
                          <a:latin typeface="Times New Roman" panose="02020603050405020304" pitchFamily="18" charset="0"/>
                          <a:cs typeface="Times New Roman" panose="02020603050405020304" pitchFamily="18" charset="0"/>
                        </a:rPr>
                        <a:t>not</a:t>
                      </a:r>
                      <a:endParaRPr lang="en-US" sz="20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smtClean="0">
                          <a:solidFill>
                            <a:schemeClr val="tx1"/>
                          </a:solidFill>
                          <a:latin typeface="Times New Roman" panose="02020603050405020304" pitchFamily="18" charset="0"/>
                          <a:cs typeface="Times New Roman" panose="02020603050405020304" pitchFamily="18" charset="0"/>
                        </a:rPr>
                        <a:t>Negate</a:t>
                      </a:r>
                      <a:endParaRPr lang="en-US" sz="20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pic>
        <p:nvPicPr>
          <p:cNvPr id="4" name="Picture 3"/>
          <p:cNvPicPr>
            <a:picLocks noChangeAspect="1"/>
          </p:cNvPicPr>
          <p:nvPr/>
        </p:nvPicPr>
        <p:blipFill>
          <a:blip r:embed="rId2"/>
          <a:stretch>
            <a:fillRect/>
          </a:stretch>
        </p:blipFill>
        <p:spPr>
          <a:xfrm>
            <a:off x="1841512" y="4057610"/>
            <a:ext cx="7734288" cy="2430776"/>
          </a:xfrm>
          <a:prstGeom prst="rect">
            <a:avLst/>
          </a:prstGeom>
        </p:spPr>
      </p:pic>
    </p:spTree>
    <p:extLst>
      <p:ext uri="{BB962C8B-B14F-4D97-AF65-F5344CB8AC3E}">
        <p14:creationId xmlns:p14="http://schemas.microsoft.com/office/powerpoint/2010/main" val="15960649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325858" y="2096087"/>
            <a:ext cx="8074856" cy="1323439"/>
          </a:xfrm>
          <a:prstGeom prst="rect">
            <a:avLst/>
          </a:prstGeom>
        </p:spPr>
        <p:txBody>
          <a:bodyPr wrap="square">
            <a:spAutoFit/>
          </a:bodyPr>
          <a:lstStyle/>
          <a:p>
            <a:pPr algn="ctr" fontAlgn="base"/>
            <a:r>
              <a:rPr lang="en-US" sz="4000" b="1" dirty="0"/>
              <a:t>swap two numbers without using a temporary variable</a:t>
            </a: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365127"/>
            <a:ext cx="7886700" cy="1034183"/>
          </a:xfrm>
        </p:spPr>
        <p:txBody>
          <a:bodyPr/>
          <a:lstStyle/>
          <a:p>
            <a:pPr algn="ctr"/>
            <a:r>
              <a:rPr lang="en-US" dirty="0" smtClean="0"/>
              <a:t>Swap without variables</a:t>
            </a:r>
            <a:endParaRPr lang="en-US" dirty="0"/>
          </a:p>
        </p:txBody>
      </p:sp>
      <p:sp>
        <p:nvSpPr>
          <p:cNvPr id="3" name="Content Placeholder 2"/>
          <p:cNvSpPr>
            <a:spLocks noGrp="1"/>
          </p:cNvSpPr>
          <p:nvPr>
            <p:ph idx="1"/>
          </p:nvPr>
        </p:nvSpPr>
        <p:spPr>
          <a:xfrm>
            <a:off x="2382983" y="1427018"/>
            <a:ext cx="7559387" cy="4625254"/>
          </a:xfrm>
        </p:spPr>
        <p:txBody>
          <a:bodyPr>
            <a:normAutofit/>
          </a:bodyPr>
          <a:lstStyle/>
          <a:p>
            <a:pPr>
              <a:buNone/>
            </a:pPr>
            <a:r>
              <a:rPr lang="en-US" dirty="0" smtClean="0"/>
              <a:t>x = 10</a:t>
            </a:r>
          </a:p>
          <a:p>
            <a:pPr>
              <a:buNone/>
            </a:pPr>
            <a:r>
              <a:rPr lang="en-US" dirty="0" smtClean="0"/>
              <a:t>y = 5</a:t>
            </a:r>
          </a:p>
          <a:p>
            <a:pPr>
              <a:buNone/>
            </a:pPr>
            <a:r>
              <a:rPr lang="en-US" dirty="0" smtClean="0">
                <a:solidFill>
                  <a:srgbClr val="FF0000"/>
                </a:solidFill>
              </a:rPr>
              <a:t># Code to swap 'x' and 'y‘</a:t>
            </a:r>
          </a:p>
          <a:p>
            <a:pPr>
              <a:buNone/>
            </a:pPr>
            <a:r>
              <a:rPr lang="en-US" dirty="0" smtClean="0">
                <a:solidFill>
                  <a:srgbClr val="FF0000"/>
                </a:solidFill>
              </a:rPr>
              <a:t># x now becomes 15</a:t>
            </a:r>
          </a:p>
          <a:p>
            <a:pPr>
              <a:buNone/>
            </a:pPr>
            <a:r>
              <a:rPr lang="en-US" dirty="0" smtClean="0"/>
              <a:t> x = x + y </a:t>
            </a:r>
          </a:p>
          <a:p>
            <a:pPr>
              <a:buNone/>
            </a:pPr>
            <a:r>
              <a:rPr lang="en-US" dirty="0" smtClean="0">
                <a:solidFill>
                  <a:srgbClr val="FF0000"/>
                </a:solidFill>
              </a:rPr>
              <a:t># y becomes 10 </a:t>
            </a:r>
          </a:p>
          <a:p>
            <a:pPr>
              <a:buNone/>
            </a:pPr>
            <a:r>
              <a:rPr lang="en-US" dirty="0" smtClean="0"/>
              <a:t>y = x - y </a:t>
            </a:r>
          </a:p>
          <a:p>
            <a:pPr>
              <a:buNone/>
            </a:pPr>
            <a:r>
              <a:rPr lang="en-US" dirty="0" smtClean="0">
                <a:solidFill>
                  <a:srgbClr val="FF0000"/>
                </a:solidFill>
              </a:rPr>
              <a:t># x becomes 5 </a:t>
            </a:r>
          </a:p>
          <a:p>
            <a:pPr>
              <a:buNone/>
            </a:pPr>
            <a:r>
              <a:rPr lang="en-US" dirty="0" smtClean="0"/>
              <a:t>x = x – y </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Swap without variables</a:t>
            </a:r>
            <a:endParaRPr lang="en-US" dirty="0"/>
          </a:p>
        </p:txBody>
      </p:sp>
      <p:pic>
        <p:nvPicPr>
          <p:cNvPr id="1029" name="Picture 5"/>
          <p:cNvPicPr>
            <a:picLocks noChangeAspect="1" noChangeArrowheads="1"/>
          </p:cNvPicPr>
          <p:nvPr/>
        </p:nvPicPr>
        <p:blipFill>
          <a:blip r:embed="rId2"/>
          <a:srcRect/>
          <a:stretch>
            <a:fillRect/>
          </a:stretch>
        </p:blipFill>
        <p:spPr bwMode="auto">
          <a:xfrm>
            <a:off x="2646219" y="1399309"/>
            <a:ext cx="7287491" cy="4572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7400" y="406400"/>
            <a:ext cx="57658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Rules for naming the variable </a:t>
            </a:r>
          </a:p>
        </p:txBody>
      </p:sp>
      <p:pic>
        <p:nvPicPr>
          <p:cNvPr id="4" name="Picture 3"/>
          <p:cNvPicPr>
            <a:picLocks noChangeAspect="1"/>
          </p:cNvPicPr>
          <p:nvPr/>
        </p:nvPicPr>
        <p:blipFill>
          <a:blip r:embed="rId2"/>
          <a:stretch>
            <a:fillRect/>
          </a:stretch>
        </p:blipFill>
        <p:spPr>
          <a:xfrm>
            <a:off x="2186476" y="1435101"/>
            <a:ext cx="7819048" cy="2819400"/>
          </a:xfrm>
          <a:prstGeom prst="rect">
            <a:avLst/>
          </a:prstGeom>
        </p:spPr>
      </p:pic>
      <p:pic>
        <p:nvPicPr>
          <p:cNvPr id="5" name="Picture 4"/>
          <p:cNvPicPr>
            <a:picLocks noChangeAspect="1"/>
          </p:cNvPicPr>
          <p:nvPr/>
        </p:nvPicPr>
        <p:blipFill>
          <a:blip r:embed="rId3"/>
          <a:stretch>
            <a:fillRect/>
          </a:stretch>
        </p:blipFill>
        <p:spPr>
          <a:xfrm>
            <a:off x="2186476" y="5162762"/>
            <a:ext cx="7971428" cy="1695238"/>
          </a:xfrm>
          <a:prstGeom prst="rect">
            <a:avLst/>
          </a:prstGeom>
        </p:spPr>
      </p:pic>
      <p:sp>
        <p:nvSpPr>
          <p:cNvPr id="6" name="TextBox 5"/>
          <p:cNvSpPr txBox="1"/>
          <p:nvPr/>
        </p:nvSpPr>
        <p:spPr>
          <a:xfrm>
            <a:off x="2057400" y="4254501"/>
            <a:ext cx="57658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It cannot be a reserve keyword </a:t>
            </a:r>
          </a:p>
        </p:txBody>
      </p:sp>
    </p:spTree>
    <p:extLst>
      <p:ext uri="{BB962C8B-B14F-4D97-AF65-F5344CB8AC3E}">
        <p14:creationId xmlns:p14="http://schemas.microsoft.com/office/powerpoint/2010/main" val="257038009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1300" y="2263200"/>
            <a:ext cx="7886700" cy="1325563"/>
          </a:xfrm>
        </p:spPr>
        <p:txBody>
          <a:bodyPr/>
          <a:lstStyle/>
          <a:p>
            <a:pPr algn="ctr"/>
            <a:r>
              <a:rPr lang="en-US" b="1" dirty="0" smtClean="0"/>
              <a:t>String</a:t>
            </a:r>
            <a:endParaRPr lang="en-US" b="1"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Strings</a:t>
            </a:r>
            <a:endParaRPr lang="en-US" dirty="0"/>
          </a:p>
        </p:txBody>
      </p:sp>
      <p:sp>
        <p:nvSpPr>
          <p:cNvPr id="3" name="Content Placeholder 2"/>
          <p:cNvSpPr>
            <a:spLocks noGrp="1"/>
          </p:cNvSpPr>
          <p:nvPr>
            <p:ph idx="1"/>
          </p:nvPr>
        </p:nvSpPr>
        <p:spPr/>
        <p:txBody>
          <a:bodyPr/>
          <a:lstStyle/>
          <a:p>
            <a:r>
              <a:rPr lang="en-US" dirty="0" smtClean="0"/>
              <a:t>In C….?</a:t>
            </a:r>
          </a:p>
          <a:p>
            <a:r>
              <a:rPr lang="en-US" dirty="0" smtClean="0"/>
              <a:t>Memory of a string</a:t>
            </a:r>
          </a:p>
          <a:p>
            <a:r>
              <a:rPr lang="en-US" dirty="0" smtClean="0"/>
              <a:t>Assigning a string variable</a:t>
            </a:r>
          </a:p>
          <a:p>
            <a:r>
              <a:rPr lang="en-US" dirty="0" smtClean="0"/>
              <a:t>Reading string</a:t>
            </a:r>
          </a:p>
          <a:p>
            <a:r>
              <a:rPr lang="en-US" dirty="0" smtClean="0"/>
              <a:t>String operations</a:t>
            </a:r>
          </a:p>
          <a:p>
            <a:endParaRPr lang="en-US" dirty="0" smtClean="0"/>
          </a:p>
          <a:p>
            <a:r>
              <a:rPr lang="en-US" dirty="0" smtClean="0"/>
              <a:t>----</a:t>
            </a:r>
            <a:r>
              <a:rPr lang="en-US" dirty="0" smtClean="0">
                <a:sym typeface="Wingdings" pitchFamily="2" charset="2"/>
              </a:rPr>
              <a:t>big story…!</a:t>
            </a:r>
            <a:endParaRPr lang="en-US" dirty="0" smtClean="0"/>
          </a:p>
          <a:p>
            <a:endParaRPr lang="en-US"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81200" y="990599"/>
            <a:ext cx="8280400" cy="4616648"/>
          </a:xfrm>
          <a:prstGeom prst="rect">
            <a:avLst/>
          </a:prstGeom>
          <a:solidFill>
            <a:schemeClr val="bg1"/>
          </a:solidFill>
        </p:spPr>
        <p:txBody>
          <a:bodyPr wrap="square" rtlCol="0">
            <a:spAutoFit/>
          </a:bodyPr>
          <a:lstStyle/>
          <a:p>
            <a:pPr marL="457200" indent="-4572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Python String</a:t>
            </a:r>
            <a:endParaRPr lang="en-US" sz="2800" b="1" dirty="0">
              <a:latin typeface="Times New Roman" panose="02020603050405020304" pitchFamily="18" charset="0"/>
              <a:cs typeface="Times New Roman" panose="02020603050405020304" pitchFamily="18" charset="0"/>
            </a:endParaRPr>
          </a:p>
          <a:p>
            <a:pPr>
              <a:lnSpc>
                <a:spcPct val="150000"/>
              </a:lnSpc>
            </a:pPr>
            <a:r>
              <a:rPr lang="en-US" sz="2800" b="1"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can be expressed in single quote or double quote</a:t>
            </a:r>
          </a:p>
          <a:p>
            <a:pPr>
              <a:lnSpc>
                <a:spcPct val="150000"/>
              </a:lnSpc>
            </a:pPr>
            <a:r>
              <a:rPr lang="en-US" sz="2800" dirty="0">
                <a:latin typeface="Times New Roman" panose="02020603050405020304" pitchFamily="18" charset="0"/>
                <a:cs typeface="Times New Roman" panose="02020603050405020304" pitchFamily="18" charset="0"/>
              </a:rPr>
              <a:t>&gt;&gt;&gt; a =‘</a:t>
            </a:r>
            <a:r>
              <a:rPr lang="en-US" sz="2800" dirty="0" err="1">
                <a:latin typeface="Times New Roman" panose="02020603050405020304" pitchFamily="18" charset="0"/>
                <a:cs typeface="Times New Roman" panose="02020603050405020304" pitchFamily="18" charset="0"/>
              </a:rPr>
              <a:t>pantech</a:t>
            </a:r>
            <a:r>
              <a:rPr lang="en-US" sz="2800" dirty="0">
                <a:latin typeface="Times New Roman" panose="02020603050405020304" pitchFamily="18" charset="0"/>
                <a:cs typeface="Times New Roman" panose="02020603050405020304" pitchFamily="18" charset="0"/>
              </a:rPr>
              <a:t>’</a:t>
            </a:r>
          </a:p>
          <a:p>
            <a:pPr>
              <a:lnSpc>
                <a:spcPct val="150000"/>
              </a:lnSpc>
            </a:pPr>
            <a:r>
              <a:rPr lang="en-US" sz="2800" dirty="0">
                <a:latin typeface="Times New Roman" panose="02020603050405020304" pitchFamily="18" charset="0"/>
                <a:cs typeface="Times New Roman" panose="02020603050405020304" pitchFamily="18" charset="0"/>
              </a:rPr>
              <a:t>&gt;&gt;&gt; b= “</a:t>
            </a:r>
            <a:r>
              <a:rPr lang="en-US" sz="2800" dirty="0" err="1">
                <a:latin typeface="Times New Roman" panose="02020603050405020304" pitchFamily="18" charset="0"/>
                <a:cs typeface="Times New Roman" panose="02020603050405020304" pitchFamily="18" charset="0"/>
              </a:rPr>
              <a:t>proed</a:t>
            </a:r>
            <a:r>
              <a:rPr lang="en-US" sz="2800" dirty="0">
                <a:latin typeface="Times New Roman" panose="02020603050405020304" pitchFamily="18" charset="0"/>
                <a:cs typeface="Times New Roman" panose="02020603050405020304" pitchFamily="18" charset="0"/>
              </a:rPr>
              <a:t>”</a:t>
            </a:r>
          </a:p>
          <a:p>
            <a:pPr marL="457200" indent="-4572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Operations on strings</a:t>
            </a:r>
          </a:p>
          <a:p>
            <a:pPr>
              <a:lnSpc>
                <a:spcPct val="150000"/>
              </a:lnSpc>
            </a:pPr>
            <a:r>
              <a:rPr lang="en-US" sz="2800" dirty="0">
                <a:latin typeface="Times New Roman" panose="02020603050405020304" pitchFamily="18" charset="0"/>
                <a:cs typeface="Times New Roman" panose="02020603050405020304" pitchFamily="18" charset="0"/>
              </a:rPr>
              <a:t>&gt;&gt;&gt; ‘Hello’ + ‘ ’ + ‘world !!’</a:t>
            </a:r>
          </a:p>
          <a:p>
            <a:pPr>
              <a:lnSpc>
                <a:spcPct val="150000"/>
              </a:lnSpc>
            </a:pPr>
            <a:r>
              <a:rPr lang="en-US" sz="2800" dirty="0">
                <a:latin typeface="Times New Roman" panose="02020603050405020304" pitchFamily="18" charset="0"/>
                <a:cs typeface="Times New Roman" panose="02020603050405020304" pitchFamily="18" charset="0"/>
              </a:rPr>
              <a:t>&gt;&gt;&gt; ‘Hello’ * 4</a:t>
            </a:r>
          </a:p>
        </p:txBody>
      </p:sp>
    </p:spTree>
    <p:extLst>
      <p:ext uri="{BB962C8B-B14F-4D97-AF65-F5344CB8AC3E}">
        <p14:creationId xmlns:p14="http://schemas.microsoft.com/office/powerpoint/2010/main" val="186913013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86607" y="366026"/>
            <a:ext cx="4572000" cy="1384995"/>
          </a:xfrm>
          <a:prstGeom prst="rect">
            <a:avLst/>
          </a:prstGeom>
        </p:spPr>
        <p:txBody>
          <a:bodyPr>
            <a:spAutoFit/>
          </a:bodyPr>
          <a:lstStyle/>
          <a:p>
            <a:pPr marL="457200" indent="-4572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Escape Sequences</a:t>
            </a:r>
          </a:p>
          <a:p>
            <a:pPr>
              <a:lnSpc>
                <a:spcPct val="150000"/>
              </a:lnSpc>
            </a:pPr>
            <a:endParaRPr lang="en-US" sz="2800" dirty="0">
              <a:latin typeface="Times New Roman" panose="02020603050405020304" pitchFamily="18" charset="0"/>
              <a:cs typeface="Times New Roman" panose="02020603050405020304" pitchFamily="18" charset="0"/>
            </a:endParaRPr>
          </a:p>
        </p:txBody>
      </p:sp>
      <p:graphicFrame>
        <p:nvGraphicFramePr>
          <p:cNvPr id="3" name="Table 2"/>
          <p:cNvGraphicFramePr>
            <a:graphicFrameLocks noGrp="1"/>
          </p:cNvGraphicFramePr>
          <p:nvPr>
            <p:extLst>
              <p:ext uri="{D42A27DB-BD31-4B8C-83A1-F6EECF244321}">
                <p14:modId xmlns:p14="http://schemas.microsoft.com/office/powerpoint/2010/main" val="866865638"/>
              </p:ext>
            </p:extLst>
          </p:nvPr>
        </p:nvGraphicFramePr>
        <p:xfrm>
          <a:off x="2811517" y="1317077"/>
          <a:ext cx="6096000" cy="111252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840">
                <a:tc>
                  <a:txBody>
                    <a:bodyPr/>
                    <a:lstStyle/>
                    <a:p>
                      <a:r>
                        <a:rPr lang="en-US" dirty="0" smtClean="0">
                          <a:solidFill>
                            <a:schemeClr val="tx1"/>
                          </a:solidFill>
                        </a:rPr>
                        <a:t>Escape</a:t>
                      </a:r>
                      <a:r>
                        <a:rPr lang="en-US" baseline="0" dirty="0" smtClean="0">
                          <a:solidFill>
                            <a:schemeClr val="tx1"/>
                          </a:solidFill>
                        </a:rPr>
                        <a:t> Sequences </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rPr>
                        <a:t>Description</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370840">
                <a:tc>
                  <a:txBody>
                    <a:bodyPr/>
                    <a:lstStyle/>
                    <a:p>
                      <a:pPr algn="ctr"/>
                      <a:r>
                        <a:rPr lang="en-US" dirty="0" smtClean="0">
                          <a:solidFill>
                            <a:schemeClr val="tx1"/>
                          </a:solidFill>
                        </a:rPr>
                        <a:t>\n</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rPr>
                        <a:t>New line character</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70840">
                <a:tc>
                  <a:txBody>
                    <a:bodyPr/>
                    <a:lstStyle/>
                    <a:p>
                      <a:pPr algn="ctr"/>
                      <a:r>
                        <a:rPr lang="en-US" dirty="0" smtClean="0">
                          <a:solidFill>
                            <a:schemeClr val="tx1"/>
                          </a:solidFill>
                        </a:rPr>
                        <a:t>\t</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rPr>
                        <a:t>Horizontal tab</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bl>
          </a:graphicData>
        </a:graphic>
      </p:graphicFrame>
      <p:sp>
        <p:nvSpPr>
          <p:cNvPr id="4" name="TextBox 3"/>
          <p:cNvSpPr txBox="1"/>
          <p:nvPr/>
        </p:nvSpPr>
        <p:spPr>
          <a:xfrm>
            <a:off x="2012732" y="2916622"/>
            <a:ext cx="7819697" cy="4401205"/>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Triple Quoted String</a:t>
            </a:r>
          </a:p>
          <a:p>
            <a:pPr marL="285750" indent="-28575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&gt;&gt;&gt; para = “”“</a:t>
            </a:r>
          </a:p>
          <a:p>
            <a:r>
              <a:rPr lang="en-US" sz="2800" dirty="0">
                <a:latin typeface="Times New Roman" panose="02020603050405020304" pitchFamily="18" charset="0"/>
                <a:cs typeface="Times New Roman" panose="02020603050405020304" pitchFamily="18" charset="0"/>
              </a:rPr>
              <a:t>… This is line one</a:t>
            </a:r>
          </a:p>
          <a:p>
            <a:r>
              <a:rPr lang="en-US" sz="2800" dirty="0">
                <a:latin typeface="Times New Roman" panose="02020603050405020304" pitchFamily="18" charset="0"/>
                <a:cs typeface="Times New Roman" panose="02020603050405020304" pitchFamily="18" charset="0"/>
              </a:rPr>
              <a:t>… National Flower id ‘Lotus’</a:t>
            </a:r>
          </a:p>
          <a:p>
            <a:r>
              <a:rPr lang="en-US" sz="2800" dirty="0">
                <a:latin typeface="Times New Roman" panose="02020603050405020304" pitchFamily="18" charset="0"/>
                <a:cs typeface="Times New Roman" panose="02020603050405020304" pitchFamily="18" charset="0"/>
              </a:rPr>
              <a:t>… “”“</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&gt;&gt;&gt; print para</a:t>
            </a: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40329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059987" y="1508787"/>
            <a:ext cx="10272000" cy="5045043"/>
          </a:xfrm>
        </p:spPr>
        <p:txBody>
          <a:bodyPr/>
          <a:lstStyle/>
          <a:p>
            <a:r>
              <a:rPr lang="en-US" sz="2933" dirty="0">
                <a:solidFill>
                  <a:srgbClr val="FF0000"/>
                </a:solidFill>
              </a:rPr>
              <a:t>Educational Equipment Manufacturer</a:t>
            </a:r>
          </a:p>
          <a:p>
            <a:pPr marL="963795" lvl="1" indent="-413055">
              <a:buFont typeface="Arial" panose="020B0604020202020204" pitchFamily="34" charset="0"/>
              <a:buChar char="•"/>
            </a:pPr>
            <a:r>
              <a:rPr lang="en-US" sz="2933" dirty="0" err="1">
                <a:solidFill>
                  <a:schemeClr val="tx1"/>
                </a:solidFill>
              </a:rPr>
              <a:t>IoT</a:t>
            </a:r>
            <a:r>
              <a:rPr lang="en-US" sz="2933" dirty="0">
                <a:solidFill>
                  <a:schemeClr val="tx1"/>
                </a:solidFill>
              </a:rPr>
              <a:t>, AI, </a:t>
            </a:r>
            <a:r>
              <a:rPr lang="en-US" sz="2933" dirty="0" err="1">
                <a:solidFill>
                  <a:schemeClr val="tx1"/>
                </a:solidFill>
              </a:rPr>
              <a:t>Robotics,Autonomous</a:t>
            </a:r>
            <a:r>
              <a:rPr lang="en-US" sz="2933" dirty="0">
                <a:solidFill>
                  <a:schemeClr val="tx1"/>
                </a:solidFill>
              </a:rPr>
              <a:t> Robot</a:t>
            </a:r>
          </a:p>
          <a:p>
            <a:pPr marL="963795" lvl="1" indent="-413055">
              <a:buFont typeface="Arial" panose="020B0604020202020204" pitchFamily="34" charset="0"/>
              <a:buChar char="•"/>
            </a:pPr>
            <a:r>
              <a:rPr lang="en-US" sz="2933" dirty="0">
                <a:solidFill>
                  <a:schemeClr val="tx1"/>
                </a:solidFill>
              </a:rPr>
              <a:t>Microprocessor/Microcontroller</a:t>
            </a:r>
          </a:p>
          <a:p>
            <a:pPr marL="963795" lvl="1" indent="-413055">
              <a:buFont typeface="Arial" panose="020B0604020202020204" pitchFamily="34" charset="0"/>
              <a:buChar char="•"/>
            </a:pPr>
            <a:r>
              <a:rPr lang="en-US" sz="2933" dirty="0">
                <a:solidFill>
                  <a:schemeClr val="tx1"/>
                </a:solidFill>
              </a:rPr>
              <a:t>DSP,VLSI, Embedded System </a:t>
            </a:r>
          </a:p>
          <a:p>
            <a:pPr marL="963795" lvl="1" indent="-413055">
              <a:buFont typeface="Arial" panose="020B0604020202020204" pitchFamily="34" charset="0"/>
              <a:buChar char="•"/>
            </a:pPr>
            <a:r>
              <a:rPr lang="en-US" sz="2933" dirty="0">
                <a:solidFill>
                  <a:schemeClr val="tx1"/>
                </a:solidFill>
              </a:rPr>
              <a:t>Power Electronics &amp; Drives, Fuel Cell Trainer Kit</a:t>
            </a:r>
          </a:p>
          <a:p>
            <a:pPr marL="963795" lvl="1" indent="-413055">
              <a:buFont typeface="Arial" panose="020B0604020202020204" pitchFamily="34" charset="0"/>
              <a:buChar char="•"/>
            </a:pPr>
            <a:r>
              <a:rPr lang="en-US" sz="2933" dirty="0">
                <a:solidFill>
                  <a:schemeClr val="tx1"/>
                </a:solidFill>
              </a:rPr>
              <a:t>Renewable Energy Lab, Electric Vehicle Lab</a:t>
            </a:r>
          </a:p>
          <a:p>
            <a:r>
              <a:rPr lang="en-US" sz="2933" dirty="0">
                <a:solidFill>
                  <a:srgbClr val="FF0000"/>
                </a:solidFill>
              </a:rPr>
              <a:t>Technical Training</a:t>
            </a:r>
          </a:p>
          <a:p>
            <a:r>
              <a:rPr lang="en-US" sz="2933" dirty="0">
                <a:solidFill>
                  <a:srgbClr val="FF0000"/>
                </a:solidFill>
              </a:rPr>
              <a:t>DIY Project</a:t>
            </a:r>
          </a:p>
        </p:txBody>
      </p:sp>
      <p:sp>
        <p:nvSpPr>
          <p:cNvPr id="5" name="Title 4"/>
          <p:cNvSpPr>
            <a:spLocks noGrp="1"/>
          </p:cNvSpPr>
          <p:nvPr>
            <p:ph type="title"/>
          </p:nvPr>
        </p:nvSpPr>
        <p:spPr>
          <a:xfrm>
            <a:off x="815413" y="740701"/>
            <a:ext cx="10984800" cy="637600"/>
          </a:xfrm>
        </p:spPr>
        <p:txBody>
          <a:bodyPr/>
          <a:lstStyle/>
          <a:p>
            <a:r>
              <a:rPr lang="en-US" sz="6000" dirty="0"/>
              <a:t>Pantech?</a:t>
            </a:r>
          </a:p>
        </p:txBody>
      </p:sp>
    </p:spTree>
    <p:extLst>
      <p:ext uri="{BB962C8B-B14F-4D97-AF65-F5344CB8AC3E}">
        <p14:creationId xmlns:p14="http://schemas.microsoft.com/office/powerpoint/2010/main" val="400638193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2333" y="2260600"/>
            <a:ext cx="7977720" cy="2336724"/>
          </a:xfrm>
          <a:prstGeom prst="rect">
            <a:avLst/>
          </a:prstGeom>
        </p:spPr>
      </p:pic>
      <p:sp>
        <p:nvSpPr>
          <p:cNvPr id="4" name="TextBox 3"/>
          <p:cNvSpPr txBox="1"/>
          <p:nvPr/>
        </p:nvSpPr>
        <p:spPr>
          <a:xfrm>
            <a:off x="2057400" y="406400"/>
            <a:ext cx="57658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String Slicing  </a:t>
            </a:r>
          </a:p>
        </p:txBody>
      </p:sp>
    </p:spTree>
    <p:extLst>
      <p:ext uri="{BB962C8B-B14F-4D97-AF65-F5344CB8AC3E}">
        <p14:creationId xmlns:p14="http://schemas.microsoft.com/office/powerpoint/2010/main" val="355230984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String operations in PY</a:t>
            </a:r>
            <a:endParaRPr lang="en-US" dirty="0"/>
          </a:p>
        </p:txBody>
      </p:sp>
      <p:pic>
        <p:nvPicPr>
          <p:cNvPr id="4098" name="Picture 2"/>
          <p:cNvPicPr>
            <a:picLocks noGrp="1" noChangeAspect="1" noChangeArrowheads="1"/>
          </p:cNvPicPr>
          <p:nvPr>
            <p:ph idx="1"/>
          </p:nvPr>
        </p:nvPicPr>
        <p:blipFill>
          <a:blip r:embed="rId2"/>
          <a:srcRect/>
          <a:stretch>
            <a:fillRect/>
          </a:stretch>
        </p:blipFill>
        <p:spPr bwMode="auto">
          <a:xfrm>
            <a:off x="2057401" y="1219200"/>
            <a:ext cx="5752715" cy="2819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&gt;&gt;&gt; s = "name</a:t>
            </a:r>
            <a:r>
              <a:rPr lang="en-US" b="1" dirty="0" smtClean="0"/>
              <a:t>\</a:t>
            </a:r>
            <a:r>
              <a:rPr lang="en-US" b="1" dirty="0" err="1" smtClean="0"/>
              <a:t>t</a:t>
            </a:r>
            <a:r>
              <a:rPr lang="en-US" dirty="0" err="1" smtClean="0"/>
              <a:t>place</a:t>
            </a:r>
            <a:r>
              <a:rPr lang="en-US" b="1" dirty="0" smtClean="0"/>
              <a:t>\</a:t>
            </a:r>
            <a:r>
              <a:rPr lang="en-US" b="1" dirty="0" err="1" smtClean="0"/>
              <a:t>npantech</a:t>
            </a:r>
            <a:r>
              <a:rPr lang="en-US" b="1" dirty="0" smtClean="0"/>
              <a:t>\</a:t>
            </a:r>
            <a:r>
              <a:rPr lang="en-US" b="1" dirty="0" err="1" smtClean="0"/>
              <a:t>tT-nagar</a:t>
            </a:r>
            <a:r>
              <a:rPr lang="en-US" b="1" dirty="0" smtClean="0"/>
              <a:t>"</a:t>
            </a:r>
          </a:p>
          <a:p>
            <a:r>
              <a:rPr lang="en-US" dirty="0" smtClean="0"/>
              <a:t>&gt;&gt;&gt; </a:t>
            </a:r>
            <a:r>
              <a:rPr lang="en-US" b="1" dirty="0" smtClean="0"/>
              <a:t>print(s)</a:t>
            </a:r>
          </a:p>
          <a:p>
            <a:r>
              <a:rPr lang="en-US" dirty="0" smtClean="0"/>
              <a:t>name	</a:t>
            </a:r>
            <a:r>
              <a:rPr lang="en-US" b="1" dirty="0" smtClean="0"/>
              <a:t>place</a:t>
            </a:r>
          </a:p>
          <a:p>
            <a:r>
              <a:rPr lang="en-US" b="1" dirty="0" err="1" smtClean="0"/>
              <a:t>pantech</a:t>
            </a:r>
            <a:r>
              <a:rPr lang="en-US" dirty="0" smtClean="0"/>
              <a:t>     </a:t>
            </a:r>
            <a:r>
              <a:rPr lang="en-US" b="1" dirty="0" smtClean="0"/>
              <a:t>T-</a:t>
            </a:r>
            <a:r>
              <a:rPr lang="en-US" b="1" dirty="0" err="1" smtClean="0"/>
              <a:t>nagar</a:t>
            </a:r>
            <a:endParaRPr lang="en-US" b="1" dirty="0" smtClean="0"/>
          </a:p>
          <a:p>
            <a:r>
              <a:rPr lang="en-US" dirty="0" smtClean="0"/>
              <a:t>&gt;&gt;&gt;</a:t>
            </a:r>
            <a:endParaRPr lang="en-US"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Concatenating (Joining) Strings</a:t>
            </a:r>
            <a:endParaRPr lang="en-US" dirty="0"/>
          </a:p>
        </p:txBody>
      </p:sp>
      <p:sp>
        <p:nvSpPr>
          <p:cNvPr id="3" name="Content Placeholder 2"/>
          <p:cNvSpPr>
            <a:spLocks noGrp="1"/>
          </p:cNvSpPr>
          <p:nvPr>
            <p:ph idx="1"/>
          </p:nvPr>
        </p:nvSpPr>
        <p:spPr/>
        <p:txBody>
          <a:bodyPr/>
          <a:lstStyle/>
          <a:p>
            <a:r>
              <a:rPr lang="en-US" dirty="0" smtClean="0"/>
              <a:t>&gt;&gt;&gt; s1 = "</a:t>
            </a:r>
            <a:r>
              <a:rPr lang="en-US" dirty="0" err="1" smtClean="0"/>
              <a:t>abc</a:t>
            </a:r>
            <a:r>
              <a:rPr lang="en-US" dirty="0" smtClean="0"/>
              <a:t>"</a:t>
            </a:r>
          </a:p>
          <a:p>
            <a:r>
              <a:rPr lang="en-US" dirty="0" smtClean="0"/>
              <a:t>&gt;&gt;&gt; s2 = "def"</a:t>
            </a:r>
          </a:p>
          <a:p>
            <a:r>
              <a:rPr lang="en-US" dirty="0" smtClean="0"/>
              <a:t>&gt;&gt;&gt; s = s1 + s2</a:t>
            </a:r>
          </a:p>
          <a:p>
            <a:r>
              <a:rPr lang="en-US" dirty="0" smtClean="0"/>
              <a:t>&gt;&gt;&gt; </a:t>
            </a:r>
            <a:r>
              <a:rPr lang="en-US" b="1" dirty="0" smtClean="0"/>
              <a:t>print(s)</a:t>
            </a:r>
          </a:p>
          <a:p>
            <a:r>
              <a:rPr lang="en-US" dirty="0" err="1" smtClean="0"/>
              <a:t>abcdef</a:t>
            </a:r>
            <a:endParaRPr lang="en-US" dirty="0" smtClean="0"/>
          </a:p>
          <a:p>
            <a:r>
              <a:rPr lang="en-US" dirty="0" smtClean="0"/>
              <a:t>&gt;&gt;&gt;</a:t>
            </a:r>
            <a:endParaRPr lang="en-US"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981200" y="274638"/>
            <a:ext cx="8229600" cy="1143000"/>
          </a:xfrm>
        </p:spPr>
        <p:txBody>
          <a:bodyPr/>
          <a:lstStyle/>
          <a:p>
            <a:r>
              <a:rPr lang="en-US" dirty="0" smtClean="0"/>
              <a:t>Is it fine</a:t>
            </a:r>
            <a:endParaRPr lang="en-US" dirty="0"/>
          </a:p>
        </p:txBody>
      </p:sp>
      <p:sp>
        <p:nvSpPr>
          <p:cNvPr id="3" name="Content Placeholder 2"/>
          <p:cNvSpPr>
            <a:spLocks noGrp="1"/>
          </p:cNvSpPr>
          <p:nvPr>
            <p:ph idx="1"/>
          </p:nvPr>
        </p:nvSpPr>
        <p:spPr/>
        <p:txBody>
          <a:bodyPr/>
          <a:lstStyle/>
          <a:p>
            <a:r>
              <a:rPr lang="en-US" dirty="0" smtClean="0"/>
              <a:t>&gt;&gt;&gt; "</a:t>
            </a:r>
            <a:r>
              <a:rPr lang="en-US" dirty="0" err="1" smtClean="0"/>
              <a:t>abc</a:t>
            </a:r>
            <a:r>
              <a:rPr lang="en-US" dirty="0" smtClean="0"/>
              <a:t>" + 23</a:t>
            </a:r>
          </a:p>
          <a:p>
            <a:pPr lvl="1"/>
            <a:r>
              <a:rPr lang="en-US" dirty="0" err="1" smtClean="0"/>
              <a:t>Traceback</a:t>
            </a:r>
            <a:r>
              <a:rPr lang="en-US" dirty="0" smtClean="0"/>
              <a:t> (most recent call last):</a:t>
            </a:r>
          </a:p>
          <a:p>
            <a:r>
              <a:rPr lang="en-US" dirty="0" smtClean="0"/>
              <a:t>File "&lt;</a:t>
            </a:r>
            <a:r>
              <a:rPr lang="en-US" dirty="0" err="1" smtClean="0"/>
              <a:t>stdin</a:t>
            </a:r>
            <a:r>
              <a:rPr lang="en-US" dirty="0" smtClean="0"/>
              <a:t>&gt;", line 1, </a:t>
            </a:r>
            <a:r>
              <a:rPr lang="en-US" b="1" dirty="0" smtClean="0"/>
              <a:t>in &lt;module&gt;</a:t>
            </a:r>
          </a:p>
          <a:p>
            <a:r>
              <a:rPr lang="en-US" b="1" dirty="0" err="1" smtClean="0"/>
              <a:t>TypeError</a:t>
            </a:r>
            <a:r>
              <a:rPr lang="en-US" b="1" dirty="0" smtClean="0"/>
              <a:t>: Can't convert '</a:t>
            </a:r>
            <a:r>
              <a:rPr lang="en-US" b="1" dirty="0" err="1" smtClean="0"/>
              <a:t>int</a:t>
            </a:r>
            <a:r>
              <a:rPr lang="en-US" b="1" dirty="0" smtClean="0"/>
              <a:t>' object to </a:t>
            </a:r>
            <a:r>
              <a:rPr lang="en-US" b="1" dirty="0" err="1" smtClean="0"/>
              <a:t>str</a:t>
            </a:r>
            <a:r>
              <a:rPr lang="en-US" b="1" dirty="0" smtClean="0"/>
              <a:t> implicitly</a:t>
            </a:r>
            <a:endParaRPr lang="en-US" dirty="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works fine</a:t>
            </a:r>
            <a:endParaRPr lang="en-US" dirty="0"/>
          </a:p>
        </p:txBody>
      </p:sp>
      <p:sp>
        <p:nvSpPr>
          <p:cNvPr id="3" name="Content Placeholder 2"/>
          <p:cNvSpPr>
            <a:spLocks noGrp="1"/>
          </p:cNvSpPr>
          <p:nvPr>
            <p:ph idx="1"/>
          </p:nvPr>
        </p:nvSpPr>
        <p:spPr/>
        <p:txBody>
          <a:bodyPr/>
          <a:lstStyle/>
          <a:p>
            <a:r>
              <a:rPr lang="en-US" dirty="0" smtClean="0"/>
              <a:t>&gt;&gt;&gt; "</a:t>
            </a:r>
            <a:r>
              <a:rPr lang="en-US" dirty="0" err="1" smtClean="0"/>
              <a:t>abc</a:t>
            </a:r>
            <a:r>
              <a:rPr lang="en-US" dirty="0" smtClean="0"/>
              <a:t>" + </a:t>
            </a:r>
            <a:r>
              <a:rPr lang="en-US" dirty="0" err="1" smtClean="0"/>
              <a:t>str</a:t>
            </a:r>
            <a:r>
              <a:rPr lang="en-US" dirty="0" smtClean="0"/>
              <a:t>(23)</a:t>
            </a:r>
          </a:p>
          <a:p>
            <a:r>
              <a:rPr lang="en-US" dirty="0" smtClean="0"/>
              <a:t>'abc23'</a:t>
            </a:r>
          </a:p>
          <a:p>
            <a:r>
              <a:rPr lang="en-US" dirty="0" smtClean="0"/>
              <a:t>&gt;&gt;&gt;</a:t>
            </a:r>
            <a:endParaRPr lang="en-US"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Converting Numbers to Strings</a:t>
            </a:r>
            <a:endParaRPr lang="en-US" dirty="0"/>
          </a:p>
        </p:txBody>
      </p:sp>
      <p:sp>
        <p:nvSpPr>
          <p:cNvPr id="3" name="Content Placeholder 2"/>
          <p:cNvSpPr>
            <a:spLocks noGrp="1"/>
          </p:cNvSpPr>
          <p:nvPr>
            <p:ph idx="1"/>
          </p:nvPr>
        </p:nvSpPr>
        <p:spPr/>
        <p:txBody>
          <a:bodyPr/>
          <a:lstStyle/>
          <a:p>
            <a:r>
              <a:rPr lang="en-US" dirty="0" smtClean="0"/>
              <a:t>&gt;&gt;&gt; </a:t>
            </a:r>
            <a:r>
              <a:rPr lang="en-US" dirty="0" err="1" smtClean="0"/>
              <a:t>str</a:t>
            </a:r>
            <a:r>
              <a:rPr lang="en-US" dirty="0" smtClean="0"/>
              <a:t>(123)</a:t>
            </a:r>
          </a:p>
          <a:p>
            <a:r>
              <a:rPr lang="en-US" dirty="0" smtClean="0"/>
              <a:t>'123'</a:t>
            </a:r>
          </a:p>
          <a:p>
            <a:r>
              <a:rPr lang="en-US" dirty="0" smtClean="0"/>
              <a:t>&gt;&gt;&gt;</a:t>
            </a:r>
            <a:endParaRPr lang="en-US"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Converting Strings to Numbers</a:t>
            </a:r>
            <a:endParaRPr lang="en-US" dirty="0"/>
          </a:p>
        </p:txBody>
      </p:sp>
      <p:sp>
        <p:nvSpPr>
          <p:cNvPr id="3" name="Content Placeholder 2"/>
          <p:cNvSpPr>
            <a:spLocks noGrp="1"/>
          </p:cNvSpPr>
          <p:nvPr>
            <p:ph idx="1"/>
          </p:nvPr>
        </p:nvSpPr>
        <p:spPr/>
        <p:txBody>
          <a:bodyPr/>
          <a:lstStyle/>
          <a:p>
            <a:r>
              <a:rPr lang="en-US" dirty="0" smtClean="0"/>
              <a:t>&gt;&gt;&gt; </a:t>
            </a:r>
            <a:r>
              <a:rPr lang="en-US" dirty="0" err="1" smtClean="0"/>
              <a:t>int</a:t>
            </a:r>
            <a:r>
              <a:rPr lang="en-US" dirty="0" smtClean="0"/>
              <a:t>("-123")</a:t>
            </a:r>
          </a:p>
          <a:p>
            <a:r>
              <a:rPr lang="en-US" dirty="0" smtClean="0"/>
              <a:t>-123</a:t>
            </a:r>
          </a:p>
          <a:p>
            <a:r>
              <a:rPr lang="en-US" dirty="0" smtClean="0"/>
              <a:t>&gt;&gt;&gt;</a:t>
            </a:r>
          </a:p>
          <a:p>
            <a:r>
              <a:rPr lang="en-US" dirty="0" smtClean="0"/>
              <a:t>&gt;&gt;&gt; float("00123.45")</a:t>
            </a:r>
          </a:p>
          <a:p>
            <a:r>
              <a:rPr lang="en-US" dirty="0" smtClean="0"/>
              <a:t>123.45</a:t>
            </a:r>
          </a:p>
          <a:p>
            <a:r>
              <a:rPr lang="en-US" dirty="0" smtClean="0"/>
              <a:t>&gt;&gt;&gt;</a:t>
            </a:r>
            <a:endParaRPr lang="en-US"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&amp; some more conversions</a:t>
            </a:r>
            <a:endParaRPr lang="en-US" dirty="0"/>
          </a:p>
        </p:txBody>
      </p:sp>
      <p:sp>
        <p:nvSpPr>
          <p:cNvPr id="3" name="Content Placeholder 2"/>
          <p:cNvSpPr>
            <a:spLocks noGrp="1"/>
          </p:cNvSpPr>
          <p:nvPr>
            <p:ph idx="1"/>
          </p:nvPr>
        </p:nvSpPr>
        <p:spPr/>
        <p:txBody>
          <a:bodyPr/>
          <a:lstStyle/>
          <a:p>
            <a:r>
              <a:rPr lang="en-US" dirty="0" smtClean="0"/>
              <a:t>&gt;&gt;&gt; </a:t>
            </a:r>
            <a:r>
              <a:rPr lang="en-US" dirty="0" err="1" smtClean="0"/>
              <a:t>int</a:t>
            </a:r>
            <a:r>
              <a:rPr lang="en-US" dirty="0" smtClean="0"/>
              <a:t>("1001", 2)</a:t>
            </a:r>
          </a:p>
          <a:p>
            <a:r>
              <a:rPr lang="en-US" dirty="0" smtClean="0"/>
              <a:t>9</a:t>
            </a:r>
          </a:p>
          <a:p>
            <a:r>
              <a:rPr lang="en-US" dirty="0" smtClean="0"/>
              <a:t>&gt;&gt;&gt;</a:t>
            </a:r>
          </a:p>
          <a:p>
            <a:r>
              <a:rPr lang="en-US" dirty="0" smtClean="0"/>
              <a:t>&gt;&gt;&gt; </a:t>
            </a:r>
            <a:r>
              <a:rPr lang="en-US" dirty="0" err="1" smtClean="0"/>
              <a:t>int</a:t>
            </a:r>
            <a:r>
              <a:rPr lang="en-US" dirty="0" smtClean="0"/>
              <a:t>("AFF0", 16)</a:t>
            </a:r>
          </a:p>
          <a:p>
            <a:r>
              <a:rPr lang="en-US" dirty="0" smtClean="0"/>
              <a:t>45040</a:t>
            </a:r>
          </a:p>
          <a:p>
            <a:r>
              <a:rPr lang="en-US" dirty="0" smtClean="0"/>
              <a:t>&gt;&gt;&gt;</a:t>
            </a:r>
            <a:endParaRPr lang="en-US"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 the Length of a String</a:t>
            </a:r>
            <a:endParaRPr lang="en-US" dirty="0"/>
          </a:p>
        </p:txBody>
      </p:sp>
      <p:sp>
        <p:nvSpPr>
          <p:cNvPr id="3" name="Content Placeholder 2"/>
          <p:cNvSpPr>
            <a:spLocks noGrp="1"/>
          </p:cNvSpPr>
          <p:nvPr>
            <p:ph idx="1"/>
          </p:nvPr>
        </p:nvSpPr>
        <p:spPr/>
        <p:txBody>
          <a:bodyPr/>
          <a:lstStyle/>
          <a:p>
            <a:r>
              <a:rPr lang="en-US" dirty="0" smtClean="0"/>
              <a:t>&gt;&gt;&gt; </a:t>
            </a:r>
            <a:r>
              <a:rPr lang="en-US" dirty="0" err="1" smtClean="0"/>
              <a:t>len</a:t>
            </a:r>
            <a:r>
              <a:rPr lang="en-US" dirty="0" smtClean="0"/>
              <a:t>("</a:t>
            </a:r>
            <a:r>
              <a:rPr lang="en-US" dirty="0" err="1" smtClean="0"/>
              <a:t>abcdef</a:t>
            </a:r>
            <a:r>
              <a:rPr lang="en-US" dirty="0" smtClean="0"/>
              <a:t>")</a:t>
            </a:r>
          </a:p>
          <a:p>
            <a:r>
              <a:rPr lang="en-US" dirty="0" smtClean="0"/>
              <a:t>6</a:t>
            </a:r>
          </a:p>
          <a:p>
            <a:r>
              <a:rPr lang="en-US" dirty="0" smtClean="0"/>
              <a:t>&gt;&gt;&gt;</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688345" y="1001433"/>
            <a:ext cx="6391264" cy="760631"/>
          </a:xfrm>
        </p:spPr>
        <p:txBody>
          <a:bodyPr/>
          <a:lstStyle/>
          <a:p>
            <a:r>
              <a:rPr lang="en-US" sz="4267" dirty="0"/>
              <a:t>What is Master Class ?</a:t>
            </a:r>
          </a:p>
        </p:txBody>
      </p:sp>
      <p:grpSp>
        <p:nvGrpSpPr>
          <p:cNvPr id="22" name="Google Shape;2872;p54"/>
          <p:cNvGrpSpPr/>
          <p:nvPr/>
        </p:nvGrpSpPr>
        <p:grpSpPr>
          <a:xfrm>
            <a:off x="8583928" y="1831561"/>
            <a:ext cx="1907113" cy="3447912"/>
            <a:chOff x="6529419" y="1724307"/>
            <a:chExt cx="1480463" cy="2931917"/>
          </a:xfrm>
        </p:grpSpPr>
        <p:grpSp>
          <p:nvGrpSpPr>
            <p:cNvPr id="23" name="Google Shape;2873;p54"/>
            <p:cNvGrpSpPr/>
            <p:nvPr/>
          </p:nvGrpSpPr>
          <p:grpSpPr>
            <a:xfrm>
              <a:off x="6556827" y="1724307"/>
              <a:ext cx="956596" cy="944294"/>
              <a:chOff x="3800349" y="1238762"/>
              <a:chExt cx="1098904" cy="1084772"/>
            </a:xfrm>
          </p:grpSpPr>
          <p:grpSp>
            <p:nvGrpSpPr>
              <p:cNvPr id="59" name="Google Shape;2874;p54"/>
              <p:cNvGrpSpPr/>
              <p:nvPr/>
            </p:nvGrpSpPr>
            <p:grpSpPr>
              <a:xfrm>
                <a:off x="3800349" y="1238762"/>
                <a:ext cx="1098904" cy="1084772"/>
                <a:chOff x="3800349" y="1238762"/>
                <a:chExt cx="1098904" cy="1084772"/>
              </a:xfrm>
            </p:grpSpPr>
            <p:sp>
              <p:nvSpPr>
                <p:cNvPr id="61" name="Google Shape;2875;p54"/>
                <p:cNvSpPr/>
                <p:nvPr/>
              </p:nvSpPr>
              <p:spPr>
                <a:xfrm>
                  <a:off x="3800349" y="1238762"/>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121900" tIns="121900" rIns="121900" bIns="121900" anchor="ctr" anchorCtr="0">
                  <a:noAutofit/>
                </a:bodyPr>
                <a:lstStyle/>
                <a:p>
                  <a:endParaRPr sz="2400" dirty="0"/>
                </a:p>
              </p:txBody>
            </p:sp>
            <p:sp>
              <p:nvSpPr>
                <p:cNvPr id="62" name="Google Shape;2876;p54"/>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121900" tIns="121900" rIns="121900" bIns="121900" anchor="ctr" anchorCtr="0">
                  <a:noAutofit/>
                </a:bodyPr>
                <a:lstStyle/>
                <a:p>
                  <a:endParaRPr sz="2400" dirty="0"/>
                </a:p>
              </p:txBody>
            </p:sp>
          </p:grpSp>
          <p:sp>
            <p:nvSpPr>
              <p:cNvPr id="60" name="Google Shape;2877;p54"/>
              <p:cNvSpPr/>
              <p:nvPr/>
            </p:nvSpPr>
            <p:spPr>
              <a:xfrm>
                <a:off x="4162525" y="1593650"/>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nvGrpSpPr>
            <p:cNvPr id="24" name="Google Shape;2878;p54"/>
            <p:cNvGrpSpPr/>
            <p:nvPr/>
          </p:nvGrpSpPr>
          <p:grpSpPr>
            <a:xfrm>
              <a:off x="7053286" y="2227254"/>
              <a:ext cx="956596" cy="944252"/>
              <a:chOff x="4370663" y="1816530"/>
              <a:chExt cx="1098904" cy="1084724"/>
            </a:xfrm>
          </p:grpSpPr>
          <p:grpSp>
            <p:nvGrpSpPr>
              <p:cNvPr id="51" name="Google Shape;2879;p54"/>
              <p:cNvGrpSpPr/>
              <p:nvPr/>
            </p:nvGrpSpPr>
            <p:grpSpPr>
              <a:xfrm>
                <a:off x="4370663" y="1816530"/>
                <a:ext cx="1098904" cy="1084724"/>
                <a:chOff x="4370663" y="1816530"/>
                <a:chExt cx="1098904" cy="1084724"/>
              </a:xfrm>
            </p:grpSpPr>
            <p:sp>
              <p:nvSpPr>
                <p:cNvPr id="57" name="Google Shape;2880;p54"/>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121900" tIns="121900" rIns="121900" bIns="121900" anchor="ctr" anchorCtr="0">
                  <a:noAutofit/>
                </a:bodyPr>
                <a:lstStyle/>
                <a:p>
                  <a:endParaRPr sz="2400" dirty="0"/>
                </a:p>
              </p:txBody>
            </p:sp>
            <p:sp>
              <p:nvSpPr>
                <p:cNvPr id="58" name="Google Shape;2881;p54"/>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121900" tIns="121900" rIns="121900" bIns="121900" anchor="ctr" anchorCtr="0">
                  <a:noAutofit/>
                </a:bodyPr>
                <a:lstStyle/>
                <a:p>
                  <a:endParaRPr sz="2400" dirty="0"/>
                </a:p>
              </p:txBody>
            </p:sp>
          </p:grpSp>
          <p:grpSp>
            <p:nvGrpSpPr>
              <p:cNvPr id="52" name="Google Shape;2882;p54"/>
              <p:cNvGrpSpPr/>
              <p:nvPr/>
            </p:nvGrpSpPr>
            <p:grpSpPr>
              <a:xfrm>
                <a:off x="4732628" y="2171596"/>
                <a:ext cx="374986" cy="374572"/>
                <a:chOff x="3303268" y="3817349"/>
                <a:chExt cx="346056" cy="345674"/>
              </a:xfrm>
            </p:grpSpPr>
            <p:sp>
              <p:nvSpPr>
                <p:cNvPr id="53" name="Google Shape;2883;p5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54" name="Google Shape;2884;p5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55" name="Google Shape;2885;p5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56" name="Google Shape;2886;p5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nvGrpSpPr>
            <p:cNvPr id="25" name="Google Shape;2887;p54"/>
            <p:cNvGrpSpPr/>
            <p:nvPr/>
          </p:nvGrpSpPr>
          <p:grpSpPr>
            <a:xfrm>
              <a:off x="6547098" y="2715744"/>
              <a:ext cx="956596" cy="944315"/>
              <a:chOff x="3789173" y="2377690"/>
              <a:chExt cx="1098904" cy="1084796"/>
            </a:xfrm>
          </p:grpSpPr>
          <p:grpSp>
            <p:nvGrpSpPr>
              <p:cNvPr id="43" name="Google Shape;2888;p54"/>
              <p:cNvGrpSpPr/>
              <p:nvPr/>
            </p:nvGrpSpPr>
            <p:grpSpPr>
              <a:xfrm>
                <a:off x="3789173" y="2377690"/>
                <a:ext cx="1098904" cy="1084796"/>
                <a:chOff x="3789173" y="2377690"/>
                <a:chExt cx="1098904" cy="1084796"/>
              </a:xfrm>
            </p:grpSpPr>
            <p:sp>
              <p:nvSpPr>
                <p:cNvPr id="49" name="Google Shape;2889;p54"/>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121900" tIns="121900" rIns="121900" bIns="121900" anchor="ctr" anchorCtr="0">
                  <a:noAutofit/>
                </a:bodyPr>
                <a:lstStyle/>
                <a:p>
                  <a:endParaRPr sz="2400" dirty="0"/>
                </a:p>
              </p:txBody>
            </p:sp>
            <p:sp>
              <p:nvSpPr>
                <p:cNvPr id="50" name="Google Shape;2890;p54"/>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121900" tIns="121900" rIns="121900" bIns="121900" anchor="ctr" anchorCtr="0">
                  <a:noAutofit/>
                </a:bodyPr>
                <a:lstStyle/>
                <a:p>
                  <a:endParaRPr sz="2400" dirty="0"/>
                </a:p>
              </p:txBody>
            </p:sp>
          </p:grpSp>
          <p:grpSp>
            <p:nvGrpSpPr>
              <p:cNvPr id="44" name="Google Shape;2891;p54"/>
              <p:cNvGrpSpPr/>
              <p:nvPr/>
            </p:nvGrpSpPr>
            <p:grpSpPr>
              <a:xfrm>
                <a:off x="4151137" y="2732796"/>
                <a:ext cx="374986" cy="374572"/>
                <a:chOff x="3752358" y="3817349"/>
                <a:chExt cx="346056" cy="345674"/>
              </a:xfrm>
            </p:grpSpPr>
            <p:sp>
              <p:nvSpPr>
                <p:cNvPr id="45" name="Google Shape;2892;p5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6" name="Google Shape;2893;p5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7" name="Google Shape;2894;p5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8" name="Google Shape;2895;p5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nvGrpSpPr>
            <p:cNvPr id="26" name="Google Shape;2896;p54"/>
            <p:cNvGrpSpPr/>
            <p:nvPr/>
          </p:nvGrpSpPr>
          <p:grpSpPr>
            <a:xfrm>
              <a:off x="7034853" y="3222917"/>
              <a:ext cx="956596" cy="944252"/>
              <a:chOff x="4349489" y="2960313"/>
              <a:chExt cx="1098904" cy="1084724"/>
            </a:xfrm>
          </p:grpSpPr>
          <p:grpSp>
            <p:nvGrpSpPr>
              <p:cNvPr id="37" name="Google Shape;2897;p54"/>
              <p:cNvGrpSpPr/>
              <p:nvPr/>
            </p:nvGrpSpPr>
            <p:grpSpPr>
              <a:xfrm>
                <a:off x="4349489" y="2960313"/>
                <a:ext cx="1098904" cy="1084724"/>
                <a:chOff x="4349489" y="2960313"/>
                <a:chExt cx="1098904" cy="1084724"/>
              </a:xfrm>
            </p:grpSpPr>
            <p:sp>
              <p:nvSpPr>
                <p:cNvPr id="41" name="Google Shape;2898;p54"/>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121900" tIns="121900" rIns="121900" bIns="121900" anchor="ctr" anchorCtr="0">
                  <a:noAutofit/>
                </a:bodyPr>
                <a:lstStyle/>
                <a:p>
                  <a:endParaRPr sz="2400" dirty="0"/>
                </a:p>
              </p:txBody>
            </p:sp>
            <p:sp>
              <p:nvSpPr>
                <p:cNvPr id="42" name="Google Shape;2899;p54"/>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121900" tIns="121900" rIns="121900" bIns="121900" anchor="ctr" anchorCtr="0">
                  <a:noAutofit/>
                </a:bodyPr>
                <a:lstStyle/>
                <a:p>
                  <a:endParaRPr sz="2400" dirty="0"/>
                </a:p>
              </p:txBody>
            </p:sp>
          </p:grpSp>
          <p:grpSp>
            <p:nvGrpSpPr>
              <p:cNvPr id="38" name="Google Shape;2900;p54"/>
              <p:cNvGrpSpPr/>
              <p:nvPr/>
            </p:nvGrpSpPr>
            <p:grpSpPr>
              <a:xfrm>
                <a:off x="4732657" y="3315384"/>
                <a:ext cx="374952" cy="374572"/>
                <a:chOff x="4201447" y="3817349"/>
                <a:chExt cx="346024" cy="345674"/>
              </a:xfrm>
            </p:grpSpPr>
            <p:sp>
              <p:nvSpPr>
                <p:cNvPr id="39" name="Google Shape;2901;p5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0" name="Google Shape;2902;p5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nvGrpSpPr>
            <p:cNvPr id="27" name="Google Shape;2903;p54"/>
            <p:cNvGrpSpPr/>
            <p:nvPr/>
          </p:nvGrpSpPr>
          <p:grpSpPr>
            <a:xfrm>
              <a:off x="6529419" y="3711909"/>
              <a:ext cx="956596" cy="944315"/>
              <a:chOff x="3768864" y="3522050"/>
              <a:chExt cx="1098904" cy="1084796"/>
            </a:xfrm>
          </p:grpSpPr>
          <p:grpSp>
            <p:nvGrpSpPr>
              <p:cNvPr id="28" name="Google Shape;2904;p54"/>
              <p:cNvGrpSpPr/>
              <p:nvPr/>
            </p:nvGrpSpPr>
            <p:grpSpPr>
              <a:xfrm>
                <a:off x="3768864" y="3522050"/>
                <a:ext cx="1098904" cy="1084796"/>
                <a:chOff x="3768864" y="3522050"/>
                <a:chExt cx="1098904" cy="1084796"/>
              </a:xfrm>
            </p:grpSpPr>
            <p:sp>
              <p:nvSpPr>
                <p:cNvPr id="35" name="Google Shape;2905;p54"/>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121900" tIns="121900" rIns="121900" bIns="121900" anchor="ctr" anchorCtr="0">
                  <a:noAutofit/>
                </a:bodyPr>
                <a:lstStyle/>
                <a:p>
                  <a:endParaRPr sz="2400" dirty="0"/>
                </a:p>
              </p:txBody>
            </p:sp>
            <p:sp>
              <p:nvSpPr>
                <p:cNvPr id="36" name="Google Shape;2906;p54"/>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121900" tIns="121900" rIns="121900" bIns="121900" anchor="ctr" anchorCtr="0">
                  <a:noAutofit/>
                </a:bodyPr>
                <a:lstStyle/>
                <a:p>
                  <a:endParaRPr sz="2400" dirty="0"/>
                </a:p>
              </p:txBody>
            </p:sp>
          </p:grpSp>
          <p:grpSp>
            <p:nvGrpSpPr>
              <p:cNvPr id="29" name="Google Shape;2907;p54"/>
              <p:cNvGrpSpPr/>
              <p:nvPr/>
            </p:nvGrpSpPr>
            <p:grpSpPr>
              <a:xfrm>
                <a:off x="4139616" y="3871555"/>
                <a:ext cx="357419" cy="357005"/>
                <a:chOff x="7482229" y="3351230"/>
                <a:chExt cx="357419" cy="357005"/>
              </a:xfrm>
            </p:grpSpPr>
            <p:sp>
              <p:nvSpPr>
                <p:cNvPr id="30" name="Google Shape;2908;p5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1" name="Google Shape;2909;p5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2" name="Google Shape;2910;p5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3" name="Google Shape;2911;p5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4" name="Google Shape;2912;p5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sp>
        <p:nvSpPr>
          <p:cNvPr id="21" name="TextBox 20"/>
          <p:cNvSpPr txBox="1"/>
          <p:nvPr/>
        </p:nvSpPr>
        <p:spPr>
          <a:xfrm>
            <a:off x="1512889" y="1661827"/>
            <a:ext cx="5195973" cy="924741"/>
          </a:xfrm>
          <a:prstGeom prst="rect">
            <a:avLst/>
          </a:prstGeom>
          <a:noFill/>
        </p:spPr>
        <p:txBody>
          <a:bodyPr wrap="none" lIns="82613" tIns="41307" rIns="82613" bIns="41307" rtlCol="0">
            <a:spAutoFit/>
          </a:bodyPr>
          <a:lstStyle/>
          <a:p>
            <a:r>
              <a:rPr lang="en-US" sz="3600" dirty="0"/>
              <a:t>👍 </a:t>
            </a:r>
            <a:r>
              <a:rPr lang="en-US" sz="1867" dirty="0"/>
              <a:t>This is the 30 Days Industrial Learning Activity.</a:t>
            </a:r>
          </a:p>
          <a:p>
            <a:endParaRPr lang="en-US" sz="1867" dirty="0"/>
          </a:p>
        </p:txBody>
      </p:sp>
      <p:sp>
        <p:nvSpPr>
          <p:cNvPr id="63" name="Rectangle 62"/>
          <p:cNvSpPr/>
          <p:nvPr/>
        </p:nvSpPr>
        <p:spPr>
          <a:xfrm>
            <a:off x="1662251" y="2370347"/>
            <a:ext cx="3542635" cy="637419"/>
          </a:xfrm>
          <a:prstGeom prst="rect">
            <a:avLst/>
          </a:prstGeom>
        </p:spPr>
        <p:txBody>
          <a:bodyPr wrap="none" lIns="82613" tIns="41307" rIns="82613" bIns="41307">
            <a:spAutoFit/>
          </a:bodyPr>
          <a:lstStyle/>
          <a:p>
            <a:pPr algn="ctr"/>
            <a:r>
              <a:rPr lang="en-US" sz="3600" dirty="0"/>
              <a:t>👍 </a:t>
            </a:r>
            <a:r>
              <a:rPr lang="en-US" sz="1867" dirty="0"/>
              <a:t>Its Online </a:t>
            </a:r>
            <a:r>
              <a:rPr lang="en-US" sz="1867" b="1" dirty="0">
                <a:solidFill>
                  <a:srgbClr val="C00000"/>
                </a:solidFill>
              </a:rPr>
              <a:t>YouTube Live </a:t>
            </a:r>
            <a:r>
              <a:rPr lang="en-US" sz="1867" dirty="0"/>
              <a:t>Class</a:t>
            </a:r>
          </a:p>
        </p:txBody>
      </p:sp>
      <p:sp>
        <p:nvSpPr>
          <p:cNvPr id="64" name="Rectangle 63"/>
          <p:cNvSpPr/>
          <p:nvPr/>
        </p:nvSpPr>
        <p:spPr>
          <a:xfrm>
            <a:off x="1162928" y="2923931"/>
            <a:ext cx="5166429" cy="924741"/>
          </a:xfrm>
          <a:prstGeom prst="rect">
            <a:avLst/>
          </a:prstGeom>
        </p:spPr>
        <p:txBody>
          <a:bodyPr wrap="square" lIns="82613" tIns="41307" rIns="82613" bIns="41307">
            <a:spAutoFit/>
          </a:bodyPr>
          <a:lstStyle/>
          <a:p>
            <a:pPr algn="ctr"/>
            <a:r>
              <a:rPr lang="en-US" sz="3600" dirty="0"/>
              <a:t>👍 </a:t>
            </a:r>
            <a:r>
              <a:rPr lang="en-US" sz="1867" dirty="0"/>
              <a:t>If you Invest </a:t>
            </a:r>
            <a:r>
              <a:rPr lang="en-US" sz="1867" b="1" dirty="0">
                <a:solidFill>
                  <a:srgbClr val="C00000"/>
                </a:solidFill>
              </a:rPr>
              <a:t>45 minutes </a:t>
            </a:r>
            <a:r>
              <a:rPr lang="en-US" sz="1867" dirty="0"/>
              <a:t>daily, U will become Master in </a:t>
            </a:r>
            <a:r>
              <a:rPr lang="en-US" sz="1867" b="1" dirty="0"/>
              <a:t>Data Science</a:t>
            </a:r>
          </a:p>
        </p:txBody>
      </p:sp>
      <p:grpSp>
        <p:nvGrpSpPr>
          <p:cNvPr id="67" name="Group 66"/>
          <p:cNvGrpSpPr/>
          <p:nvPr/>
        </p:nvGrpSpPr>
        <p:grpSpPr>
          <a:xfrm>
            <a:off x="1730260" y="3887126"/>
            <a:ext cx="6012565" cy="1194303"/>
            <a:chOff x="940266" y="4093456"/>
            <a:chExt cx="6654531" cy="1321750"/>
          </a:xfrm>
        </p:grpSpPr>
        <p:sp>
          <p:nvSpPr>
            <p:cNvPr id="65" name="Rectangle 64"/>
            <p:cNvSpPr/>
            <p:nvPr/>
          </p:nvSpPr>
          <p:spPr>
            <a:xfrm>
              <a:off x="940266" y="4093456"/>
              <a:ext cx="4289698" cy="715303"/>
            </a:xfrm>
            <a:prstGeom prst="rect">
              <a:avLst/>
            </a:prstGeom>
          </p:spPr>
          <p:txBody>
            <a:bodyPr wrap="none">
              <a:spAutoFit/>
            </a:bodyPr>
            <a:lstStyle/>
            <a:p>
              <a:pPr algn="ctr"/>
              <a:r>
                <a:rPr lang="en-US" sz="3600" dirty="0"/>
                <a:t>👍 </a:t>
              </a:r>
              <a:r>
                <a:rPr lang="en-US" sz="1867" dirty="0"/>
                <a:t>   You will get </a:t>
              </a:r>
              <a:r>
                <a:rPr lang="en-US" sz="1867" b="1" dirty="0">
                  <a:solidFill>
                    <a:srgbClr val="C00000"/>
                  </a:solidFill>
                </a:rPr>
                <a:t>FREE E-Certificate </a:t>
              </a:r>
            </a:p>
          </p:txBody>
        </p:sp>
        <p:sp>
          <p:nvSpPr>
            <p:cNvPr id="66" name="Google Shape;953;p33"/>
            <p:cNvSpPr txBox="1">
              <a:spLocks/>
            </p:cNvSpPr>
            <p:nvPr/>
          </p:nvSpPr>
          <p:spPr>
            <a:xfrm>
              <a:off x="3525031" y="4909720"/>
              <a:ext cx="4069766" cy="505486"/>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30200" algn="r" rtl="0">
                <a:lnSpc>
                  <a:spcPct val="100000"/>
                </a:lnSpc>
                <a:spcBef>
                  <a:spcPts val="0"/>
                </a:spcBef>
                <a:spcAft>
                  <a:spcPts val="0"/>
                </a:spcAft>
                <a:buClr>
                  <a:schemeClr val="dk2"/>
                </a:buClr>
                <a:buSzPts val="2800"/>
                <a:buFont typeface="Muli"/>
                <a:buNone/>
                <a:defRPr sz="1600" b="0" i="0" u="none" strike="noStrike" cap="none">
                  <a:solidFill>
                    <a:schemeClr val="dk2"/>
                  </a:solidFill>
                  <a:latin typeface="Muli"/>
                  <a:ea typeface="Muli"/>
                  <a:cs typeface="Muli"/>
                  <a:sym typeface="Muli"/>
                </a:defRPr>
              </a:lvl1pPr>
              <a:lvl2pPr marL="914400" marR="0" lvl="1"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2pPr>
              <a:lvl3pPr marL="1371600" marR="0" lvl="2"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3pPr>
              <a:lvl4pPr marL="1828800" marR="0" lvl="3"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4pPr>
              <a:lvl5pPr marL="2286000" marR="0" lvl="4"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5pPr>
              <a:lvl6pPr marL="2743200" marR="0" lvl="5"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6pPr>
              <a:lvl7pPr marL="3200400" marR="0" lvl="6"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7pPr>
              <a:lvl8pPr marL="3657600" marR="0" lvl="7"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8pPr>
              <a:lvl9pPr marL="4114800" marR="0" lvl="8"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9pPr>
            </a:lstStyle>
            <a:p>
              <a:pPr algn="l"/>
              <a:r>
                <a:rPr lang="en-US" sz="2133" dirty="0">
                  <a:solidFill>
                    <a:srgbClr val="7030A0"/>
                  </a:solidFill>
                </a:rPr>
                <a:t>Webinar Participation Certificate</a:t>
              </a:r>
              <a:endParaRPr lang="en-US" sz="2133" i="1" dirty="0"/>
            </a:p>
          </p:txBody>
        </p:sp>
      </p:grpSp>
      <p:sp>
        <p:nvSpPr>
          <p:cNvPr id="68" name="Rectangle 67"/>
          <p:cNvSpPr/>
          <p:nvPr/>
        </p:nvSpPr>
        <p:spPr>
          <a:xfrm>
            <a:off x="1558188" y="5545548"/>
            <a:ext cx="5908169" cy="1191416"/>
          </a:xfrm>
          <a:prstGeom prst="rect">
            <a:avLst/>
          </a:prstGeom>
          <a:ln>
            <a:solidFill>
              <a:schemeClr val="accent4">
                <a:lumMod val="50000"/>
              </a:schemeClr>
            </a:solidFill>
          </a:ln>
        </p:spPr>
        <p:txBody>
          <a:bodyPr wrap="square" lIns="82613" tIns="41307" rIns="82613" bIns="41307">
            <a:spAutoFit/>
          </a:bodyPr>
          <a:lstStyle/>
          <a:p>
            <a:pPr algn="just"/>
            <a:r>
              <a:rPr lang="en-US" sz="2400" i="1" dirty="0">
                <a:solidFill>
                  <a:schemeClr val="bg2">
                    <a:lumMod val="50000"/>
                  </a:schemeClr>
                </a:solidFill>
                <a:latin typeface="Fjalla One"/>
              </a:rPr>
              <a:t>“Learning is the beginning of wealth.</a:t>
            </a:r>
          </a:p>
          <a:p>
            <a:pPr algn="r"/>
            <a:r>
              <a:rPr lang="en-US" sz="2400" i="1" dirty="0">
                <a:solidFill>
                  <a:schemeClr val="bg2">
                    <a:lumMod val="50000"/>
                  </a:schemeClr>
                </a:solidFill>
                <a:latin typeface="Fjalla One"/>
              </a:rPr>
              <a:t>Searching &amp; Learning is where the miracle process all begins.” …………….Jim Rohn</a:t>
            </a:r>
          </a:p>
        </p:txBody>
      </p:sp>
      <p:pic>
        <p:nvPicPr>
          <p:cNvPr id="69" name="Picture 68">
            <a:hlinkClick r:id="rId2"/>
          </p:cNvPr>
          <p:cNvPicPr>
            <a:picLocks noChangeAspect="1"/>
          </p:cNvPicPr>
          <p:nvPr/>
        </p:nvPicPr>
        <p:blipFill rotWithShape="1">
          <a:blip r:embed="rId3" cstate="print">
            <a:extLst>
              <a:ext uri="{28A0092B-C50C-407E-A947-70E740481C1C}">
                <a14:useLocalDpi xmlns:a14="http://schemas.microsoft.com/office/drawing/2010/main" val="0"/>
              </a:ext>
            </a:extLst>
          </a:blip>
          <a:srcRect b="16276"/>
          <a:stretch/>
        </p:blipFill>
        <p:spPr>
          <a:xfrm>
            <a:off x="6721248" y="2236237"/>
            <a:ext cx="1780673" cy="804347"/>
          </a:xfrm>
          <a:prstGeom prst="rect">
            <a:avLst/>
          </a:prstGeom>
        </p:spPr>
      </p:pic>
    </p:spTree>
    <p:extLst>
      <p:ext uri="{BB962C8B-B14F-4D97-AF65-F5344CB8AC3E}">
        <p14:creationId xmlns:p14="http://schemas.microsoft.com/office/powerpoint/2010/main" val="4211602687"/>
      </p:ext>
    </p:extLst>
  </p:cSld>
  <p:clrMapOvr>
    <a:masterClrMapping/>
  </p:clrMapOvr>
  <mc:AlternateContent xmlns:mc="http://schemas.openxmlformats.org/markup-compatibility/2006" xmlns:p14="http://schemas.microsoft.com/office/powerpoint/2010/main">
    <mc:Choice Requires="p14">
      <p:transition spd="slow" p14:dur="2000" advTm="1799"/>
    </mc:Choice>
    <mc:Fallback xmlns="">
      <p:transition spd="slow" advTm="1799"/>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t>Find the Position of One String Inside Another</a:t>
            </a:r>
          </a:p>
        </p:txBody>
      </p:sp>
      <p:sp>
        <p:nvSpPr>
          <p:cNvPr id="3" name="Content Placeholder 2"/>
          <p:cNvSpPr>
            <a:spLocks noGrp="1"/>
          </p:cNvSpPr>
          <p:nvPr>
            <p:ph idx="1"/>
          </p:nvPr>
        </p:nvSpPr>
        <p:spPr>
          <a:xfrm>
            <a:off x="2152650" y="1825625"/>
            <a:ext cx="7886700" cy="3577648"/>
          </a:xfrm>
        </p:spPr>
        <p:txBody>
          <a:bodyPr/>
          <a:lstStyle/>
          <a:p>
            <a:r>
              <a:rPr lang="en-US" dirty="0" smtClean="0"/>
              <a:t>&gt;&gt;&gt; s = "</a:t>
            </a:r>
            <a:r>
              <a:rPr lang="en-US" dirty="0" err="1" smtClean="0"/>
              <a:t>abcdefghi</a:t>
            </a:r>
            <a:r>
              <a:rPr lang="en-US" dirty="0" smtClean="0"/>
              <a:t>"</a:t>
            </a:r>
          </a:p>
          <a:p>
            <a:r>
              <a:rPr lang="en-US" dirty="0" smtClean="0"/>
              <a:t>&gt;&gt;&gt; </a:t>
            </a:r>
            <a:r>
              <a:rPr lang="en-US" dirty="0" err="1" smtClean="0"/>
              <a:t>s.find</a:t>
            </a:r>
            <a:r>
              <a:rPr lang="en-US" dirty="0" smtClean="0"/>
              <a:t>("def")</a:t>
            </a:r>
          </a:p>
          <a:p>
            <a:r>
              <a:rPr lang="en-US" dirty="0" smtClean="0"/>
              <a:t>3</a:t>
            </a:r>
          </a:p>
          <a:p>
            <a:r>
              <a:rPr lang="en-US" dirty="0" smtClean="0"/>
              <a:t>&gt;&gt;&gt;</a:t>
            </a:r>
            <a:endParaRPr lang="en-US"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Extracting Part of a String</a:t>
            </a:r>
            <a:endParaRPr lang="en-US" dirty="0"/>
          </a:p>
        </p:txBody>
      </p:sp>
      <p:sp>
        <p:nvSpPr>
          <p:cNvPr id="3" name="Content Placeholder 2"/>
          <p:cNvSpPr>
            <a:spLocks noGrp="1"/>
          </p:cNvSpPr>
          <p:nvPr>
            <p:ph idx="1"/>
          </p:nvPr>
        </p:nvSpPr>
        <p:spPr>
          <a:xfrm>
            <a:off x="1981200" y="1717964"/>
            <a:ext cx="8229600" cy="4419600"/>
          </a:xfrm>
        </p:spPr>
        <p:txBody>
          <a:bodyPr>
            <a:normAutofit fontScale="92500" lnSpcReduction="20000"/>
          </a:bodyPr>
          <a:lstStyle/>
          <a:p>
            <a:r>
              <a:rPr lang="en-US" dirty="0" smtClean="0"/>
              <a:t>&gt;&gt;&gt; s = "</a:t>
            </a:r>
            <a:r>
              <a:rPr lang="en-US" dirty="0" err="1" smtClean="0"/>
              <a:t>abcdefghi</a:t>
            </a:r>
            <a:r>
              <a:rPr lang="en-US" dirty="0" smtClean="0"/>
              <a:t>"</a:t>
            </a:r>
          </a:p>
          <a:p>
            <a:r>
              <a:rPr lang="en-US" dirty="0" smtClean="0"/>
              <a:t>&gt;&gt;&gt; s[1:5]</a:t>
            </a:r>
          </a:p>
          <a:p>
            <a:r>
              <a:rPr lang="en-US" dirty="0" smtClean="0"/>
              <a:t>'</a:t>
            </a:r>
            <a:r>
              <a:rPr lang="en-US" dirty="0" err="1" smtClean="0"/>
              <a:t>bcde</a:t>
            </a:r>
            <a:r>
              <a:rPr lang="en-US" dirty="0" smtClean="0"/>
              <a:t>'</a:t>
            </a:r>
          </a:p>
          <a:p>
            <a:r>
              <a:rPr lang="en-US" dirty="0" smtClean="0"/>
              <a:t>&gt;&gt;&gt;</a:t>
            </a:r>
          </a:p>
          <a:p>
            <a:r>
              <a:rPr lang="en-US" dirty="0" smtClean="0"/>
              <a:t>&gt;&gt;&gt; s[:5]</a:t>
            </a:r>
          </a:p>
          <a:p>
            <a:r>
              <a:rPr lang="en-US" dirty="0" smtClean="0"/>
              <a:t>'</a:t>
            </a:r>
            <a:r>
              <a:rPr lang="en-US" dirty="0" err="1" smtClean="0"/>
              <a:t>abcde</a:t>
            </a:r>
            <a:r>
              <a:rPr lang="en-US" dirty="0" smtClean="0"/>
              <a:t>'</a:t>
            </a:r>
          </a:p>
          <a:p>
            <a:r>
              <a:rPr lang="en-US" dirty="0" smtClean="0"/>
              <a:t>&gt;&gt;&gt;</a:t>
            </a:r>
          </a:p>
          <a:p>
            <a:r>
              <a:rPr lang="en-US" dirty="0" smtClean="0"/>
              <a:t>&gt;&gt;&gt; s = "</a:t>
            </a:r>
            <a:r>
              <a:rPr lang="en-US" dirty="0" err="1" smtClean="0"/>
              <a:t>abcdefghi</a:t>
            </a:r>
            <a:r>
              <a:rPr lang="en-US" dirty="0" smtClean="0"/>
              <a:t>"</a:t>
            </a:r>
          </a:p>
          <a:p>
            <a:r>
              <a:rPr lang="en-US" dirty="0" smtClean="0"/>
              <a:t>&gt;&gt;&gt; s[3:]</a:t>
            </a:r>
          </a:p>
          <a:p>
            <a:r>
              <a:rPr lang="en-US" dirty="0" smtClean="0"/>
              <a:t>'</a:t>
            </a:r>
            <a:r>
              <a:rPr lang="en-US" dirty="0" err="1" smtClean="0"/>
              <a:t>defghi</a:t>
            </a:r>
            <a:r>
              <a:rPr lang="en-US" dirty="0" smtClean="0"/>
              <a:t>'</a:t>
            </a:r>
          </a:p>
          <a:p>
            <a:r>
              <a:rPr lang="en-US" dirty="0" smtClean="0"/>
              <a:t>&gt;&gt;&gt;</a:t>
            </a:r>
            <a:endParaRPr lang="en-US"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4000" dirty="0"/>
              <a:t>Replacing One String of Characters with Another Inside a String</a:t>
            </a: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&gt;&gt;&gt; s = “wait </a:t>
            </a:r>
            <a:r>
              <a:rPr lang="en-US" dirty="0" err="1" smtClean="0"/>
              <a:t>wait</a:t>
            </a:r>
            <a:r>
              <a:rPr lang="en-US" dirty="0" smtClean="0"/>
              <a:t> </a:t>
            </a:r>
            <a:r>
              <a:rPr lang="en-US" dirty="0" err="1" smtClean="0"/>
              <a:t>wait</a:t>
            </a:r>
            <a:r>
              <a:rPr lang="en-US" dirty="0" smtClean="0"/>
              <a:t> </a:t>
            </a:r>
            <a:r>
              <a:rPr lang="en-US" dirty="0" err="1" smtClean="0"/>
              <a:t>untill</a:t>
            </a:r>
            <a:r>
              <a:rPr lang="en-US" dirty="0" smtClean="0"/>
              <a:t> u succeed"</a:t>
            </a:r>
          </a:p>
          <a:p>
            <a:r>
              <a:rPr lang="en-US" dirty="0" smtClean="0"/>
              <a:t>&gt;&gt;&gt; </a:t>
            </a:r>
            <a:r>
              <a:rPr lang="en-US" dirty="0" err="1" smtClean="0"/>
              <a:t>s.replace</a:t>
            </a:r>
            <a:r>
              <a:rPr lang="en-US" dirty="0" smtClean="0"/>
              <a:t>(“wait", “work")</a:t>
            </a:r>
          </a:p>
          <a:p>
            <a:r>
              <a:rPr lang="en-US" dirty="0" smtClean="0"/>
              <a:t>‘work </a:t>
            </a:r>
            <a:r>
              <a:rPr lang="en-US" dirty="0" err="1" smtClean="0"/>
              <a:t>work</a:t>
            </a:r>
            <a:r>
              <a:rPr lang="en-US" dirty="0" smtClean="0"/>
              <a:t> </a:t>
            </a:r>
            <a:r>
              <a:rPr lang="en-US" dirty="0" err="1" smtClean="0"/>
              <a:t>work</a:t>
            </a:r>
            <a:r>
              <a:rPr lang="en-US" dirty="0" smtClean="0"/>
              <a:t> </a:t>
            </a:r>
            <a:r>
              <a:rPr lang="en-US" dirty="0" err="1" smtClean="0"/>
              <a:t>untill</a:t>
            </a:r>
            <a:r>
              <a:rPr lang="en-US" dirty="0" smtClean="0"/>
              <a:t> u succeed '</a:t>
            </a:r>
          </a:p>
          <a:p>
            <a:r>
              <a:rPr lang="en-US" dirty="0" smtClean="0"/>
              <a:t>&gt;&gt;&gt;</a:t>
            </a:r>
            <a:endParaRPr lang="en-US"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buNone/>
            </a:pPr>
            <a:r>
              <a:rPr lang="en-US" sz="4400" b="1" dirty="0"/>
              <a:t>Converting a String to Upper- or Lowercase</a:t>
            </a: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t>For example, to convert </a:t>
            </a:r>
            <a:r>
              <a:rPr lang="en-US" dirty="0" err="1" smtClean="0"/>
              <a:t>aBcDe</a:t>
            </a:r>
            <a:r>
              <a:rPr lang="en-US" dirty="0" smtClean="0"/>
              <a:t> to uppercase, you would use:</a:t>
            </a:r>
          </a:p>
          <a:p>
            <a:r>
              <a:rPr lang="en-US" dirty="0" smtClean="0"/>
              <a:t>&gt;&gt;&gt; "</a:t>
            </a:r>
            <a:r>
              <a:rPr lang="en-US" dirty="0" err="1" smtClean="0"/>
              <a:t>aBcDe".upper</a:t>
            </a:r>
            <a:r>
              <a:rPr lang="en-US" dirty="0" smtClean="0"/>
              <a:t>()</a:t>
            </a:r>
          </a:p>
          <a:p>
            <a:r>
              <a:rPr lang="en-US" dirty="0" smtClean="0"/>
              <a:t>'ABCDE'</a:t>
            </a:r>
          </a:p>
          <a:p>
            <a:r>
              <a:rPr lang="en-US" dirty="0" smtClean="0"/>
              <a:t>&gt;&gt;&gt;</a:t>
            </a:r>
          </a:p>
          <a:p>
            <a:r>
              <a:rPr lang="en-US" dirty="0" smtClean="0"/>
              <a:t>To convert it to lowercase, you would use:</a:t>
            </a:r>
          </a:p>
          <a:p>
            <a:r>
              <a:rPr lang="en-US" dirty="0" smtClean="0"/>
              <a:t>&gt;&gt;&gt; "</a:t>
            </a:r>
            <a:r>
              <a:rPr lang="en-US" dirty="0" err="1" smtClean="0"/>
              <a:t>aBcDe".lower</a:t>
            </a:r>
            <a:r>
              <a:rPr lang="en-US" dirty="0" smtClean="0"/>
              <a:t>()</a:t>
            </a:r>
          </a:p>
          <a:p>
            <a:r>
              <a:rPr lang="en-US" dirty="0" smtClean="0"/>
              <a:t>'</a:t>
            </a:r>
            <a:r>
              <a:rPr lang="en-US" dirty="0" err="1" smtClean="0"/>
              <a:t>abcde</a:t>
            </a:r>
            <a:r>
              <a:rPr lang="en-US" dirty="0" smtClean="0"/>
              <a:t>'</a:t>
            </a:r>
          </a:p>
          <a:p>
            <a:r>
              <a:rPr lang="en-US" dirty="0" smtClean="0"/>
              <a:t>&gt;&gt;&gt;</a:t>
            </a:r>
            <a:endParaRPr lang="en-US" dirty="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5814" y="2692690"/>
            <a:ext cx="5772150" cy="1325563"/>
          </a:xfrm>
        </p:spPr>
        <p:txBody>
          <a:bodyPr/>
          <a:lstStyle/>
          <a:p>
            <a:r>
              <a:rPr lang="en-US" b="1" dirty="0" smtClean="0"/>
              <a:t>Conditions </a:t>
            </a:r>
            <a:endParaRPr lang="en-US" b="1" dirty="0"/>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92015" y="1433762"/>
            <a:ext cx="8576440" cy="4791371"/>
          </a:xfrm>
          <a:prstGeom prst="rect">
            <a:avLst/>
          </a:prstGeom>
        </p:spPr>
      </p:pic>
      <p:sp>
        <p:nvSpPr>
          <p:cNvPr id="3" name="TextBox 2"/>
          <p:cNvSpPr txBox="1"/>
          <p:nvPr/>
        </p:nvSpPr>
        <p:spPr>
          <a:xfrm>
            <a:off x="1968500" y="584200"/>
            <a:ext cx="79121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if  Statement </a:t>
            </a:r>
          </a:p>
        </p:txBody>
      </p:sp>
    </p:spTree>
    <p:extLst>
      <p:ext uri="{BB962C8B-B14F-4D97-AF65-F5344CB8AC3E}">
        <p14:creationId xmlns:p14="http://schemas.microsoft.com/office/powerpoint/2010/main" val="148664621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35804" y="1195155"/>
            <a:ext cx="9032196" cy="5442129"/>
          </a:xfrm>
          <a:prstGeom prst="rect">
            <a:avLst/>
          </a:prstGeom>
        </p:spPr>
      </p:pic>
      <p:sp>
        <p:nvSpPr>
          <p:cNvPr id="4" name="TextBox 3"/>
          <p:cNvSpPr txBox="1"/>
          <p:nvPr/>
        </p:nvSpPr>
        <p:spPr>
          <a:xfrm>
            <a:off x="1892300" y="431800"/>
            <a:ext cx="79121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Nested </a:t>
            </a:r>
            <a:r>
              <a:rPr lang="en-US" sz="2800" dirty="0" err="1">
                <a:latin typeface="Times New Roman" panose="02020603050405020304" pitchFamily="18" charset="0"/>
                <a:cs typeface="Times New Roman" panose="02020603050405020304" pitchFamily="18" charset="0"/>
              </a:rPr>
              <a:t>ifelse</a:t>
            </a:r>
            <a:r>
              <a:rPr lang="en-US" sz="2800" dirty="0">
                <a:latin typeface="Times New Roman" panose="02020603050405020304" pitchFamily="18" charset="0"/>
                <a:cs typeface="Times New Roman" panose="02020603050405020304" pitchFamily="18" charset="0"/>
              </a:rPr>
              <a:t>  Statement </a:t>
            </a:r>
          </a:p>
        </p:txBody>
      </p:sp>
    </p:spTree>
    <p:extLst>
      <p:ext uri="{BB962C8B-B14F-4D97-AF65-F5344CB8AC3E}">
        <p14:creationId xmlns:p14="http://schemas.microsoft.com/office/powerpoint/2010/main" val="126843476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It </a:t>
            </a:r>
            <a:endParaRPr lang="en-US" dirty="0"/>
          </a:p>
        </p:txBody>
      </p:sp>
      <p:sp>
        <p:nvSpPr>
          <p:cNvPr id="3" name="Content Placeholder 2"/>
          <p:cNvSpPr>
            <a:spLocks noGrp="1"/>
          </p:cNvSpPr>
          <p:nvPr>
            <p:ph idx="1"/>
          </p:nvPr>
        </p:nvSpPr>
        <p:spPr/>
        <p:txBody>
          <a:bodyPr/>
          <a:lstStyle/>
          <a:p>
            <a:pPr>
              <a:buNone/>
            </a:pPr>
            <a:r>
              <a:rPr lang="en-US" dirty="0" smtClean="0"/>
              <a:t>x = 101</a:t>
            </a:r>
          </a:p>
          <a:p>
            <a:pPr>
              <a:buNone/>
            </a:pPr>
            <a:r>
              <a:rPr lang="en-US" b="1" dirty="0" smtClean="0"/>
              <a:t>if x &gt; 100:</a:t>
            </a:r>
          </a:p>
          <a:p>
            <a:pPr>
              <a:buNone/>
            </a:pPr>
            <a:r>
              <a:rPr lang="en-US" b="1" dirty="0" smtClean="0"/>
              <a:t>print("x is big")</a:t>
            </a:r>
          </a:p>
          <a:p>
            <a:pPr>
              <a:buNone/>
            </a:pPr>
            <a:r>
              <a:rPr lang="en-US" b="1" dirty="0" smtClean="0"/>
              <a:t>else:</a:t>
            </a:r>
          </a:p>
          <a:p>
            <a:pPr>
              <a:buNone/>
            </a:pPr>
            <a:r>
              <a:rPr lang="en-US" b="1" dirty="0" smtClean="0"/>
              <a:t>print("x is small")</a:t>
            </a:r>
          </a:p>
          <a:p>
            <a:pPr>
              <a:buNone/>
            </a:pPr>
            <a:r>
              <a:rPr lang="en-US" b="1" dirty="0" smtClean="0"/>
              <a:t>print("This will always print")</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9989" y="3638017"/>
            <a:ext cx="8994292" cy="1122400"/>
          </a:xfrm>
        </p:spPr>
        <p:txBody>
          <a:bodyPr/>
          <a:lstStyle/>
          <a:p>
            <a:r>
              <a:rPr lang="en-US" u="sng" dirty="0" smtClean="0">
                <a:solidFill>
                  <a:srgbClr val="FF0000"/>
                </a:solidFill>
              </a:rPr>
              <a:t>Help 10 Million Students</a:t>
            </a:r>
            <a:r>
              <a:rPr lang="en-US" dirty="0" smtClean="0"/>
              <a:t> to </a:t>
            </a:r>
            <a:r>
              <a:rPr lang="en-US" u="sng" dirty="0" smtClean="0">
                <a:solidFill>
                  <a:srgbClr val="FF0000"/>
                </a:solidFill>
              </a:rPr>
              <a:t>Learn the Technology</a:t>
            </a:r>
            <a:r>
              <a:rPr lang="en-US" dirty="0" smtClean="0"/>
              <a:t> in </a:t>
            </a:r>
            <a:r>
              <a:rPr lang="en-US" u="sng" dirty="0" smtClean="0">
                <a:solidFill>
                  <a:srgbClr val="FF0000"/>
                </a:solidFill>
              </a:rPr>
              <a:t>Easy Way</a:t>
            </a:r>
            <a:endParaRPr lang="en-US" u="sng" dirty="0">
              <a:solidFill>
                <a:srgbClr val="FF0000"/>
              </a:solidFill>
            </a:endParaRPr>
          </a:p>
        </p:txBody>
      </p:sp>
      <p:sp>
        <p:nvSpPr>
          <p:cNvPr id="3" name="Title 2"/>
          <p:cNvSpPr>
            <a:spLocks noGrp="1"/>
          </p:cNvSpPr>
          <p:nvPr>
            <p:ph type="title" idx="2"/>
          </p:nvPr>
        </p:nvSpPr>
        <p:spPr>
          <a:xfrm>
            <a:off x="960001" y="1783768"/>
            <a:ext cx="3479007" cy="1122400"/>
          </a:xfrm>
        </p:spPr>
        <p:txBody>
          <a:bodyPr/>
          <a:lstStyle/>
          <a:p>
            <a:r>
              <a:rPr lang="en-US" dirty="0" smtClean="0"/>
              <a:t>Our Vision</a:t>
            </a:r>
            <a:endParaRPr lang="en-US" dirty="0"/>
          </a:p>
        </p:txBody>
      </p:sp>
    </p:spTree>
    <p:extLst>
      <p:ext uri="{BB962C8B-B14F-4D97-AF65-F5344CB8AC3E}">
        <p14:creationId xmlns:p14="http://schemas.microsoft.com/office/powerpoint/2010/main" val="2113597929"/>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works fine </a:t>
            </a:r>
            <a:endParaRPr lang="en-US" dirty="0"/>
          </a:p>
        </p:txBody>
      </p:sp>
      <p:sp>
        <p:nvSpPr>
          <p:cNvPr id="3" name="Content Placeholder 2"/>
          <p:cNvSpPr>
            <a:spLocks noGrp="1"/>
          </p:cNvSpPr>
          <p:nvPr>
            <p:ph idx="1"/>
          </p:nvPr>
        </p:nvSpPr>
        <p:spPr/>
        <p:txBody>
          <a:bodyPr/>
          <a:lstStyle/>
          <a:p>
            <a:pPr>
              <a:buNone/>
            </a:pPr>
            <a:r>
              <a:rPr lang="en-US" dirty="0" smtClean="0"/>
              <a:t>x = 90</a:t>
            </a:r>
          </a:p>
          <a:p>
            <a:pPr>
              <a:buNone/>
            </a:pPr>
            <a:r>
              <a:rPr lang="en-US" b="1" dirty="0" smtClean="0"/>
              <a:t>if x &gt; 100:</a:t>
            </a:r>
          </a:p>
          <a:p>
            <a:pPr>
              <a:buNone/>
            </a:pPr>
            <a:r>
              <a:rPr lang="en-US" b="1" dirty="0" smtClean="0"/>
              <a:t>	print("x is big")</a:t>
            </a:r>
          </a:p>
          <a:p>
            <a:pPr>
              <a:buNone/>
            </a:pPr>
            <a:r>
              <a:rPr lang="en-US" b="1" dirty="0" err="1" smtClean="0"/>
              <a:t>elif</a:t>
            </a:r>
            <a:r>
              <a:rPr lang="en-US" b="1" dirty="0" smtClean="0"/>
              <a:t> x &lt; 10:</a:t>
            </a:r>
          </a:p>
          <a:p>
            <a:pPr>
              <a:buNone/>
            </a:pPr>
            <a:r>
              <a:rPr lang="en-US" b="1" dirty="0" smtClean="0"/>
              <a:t>	print("x is small")</a:t>
            </a:r>
          </a:p>
          <a:p>
            <a:pPr>
              <a:buNone/>
            </a:pPr>
            <a:r>
              <a:rPr lang="en-US" b="1" dirty="0" smtClean="0"/>
              <a:t>else:</a:t>
            </a:r>
          </a:p>
          <a:p>
            <a:pPr>
              <a:buNone/>
            </a:pPr>
            <a:r>
              <a:rPr lang="en-US" b="1" dirty="0" smtClean="0"/>
              <a:t>	print("x is medium")</a:t>
            </a:r>
            <a:endParaRPr lang="en-US" dirty="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24515" y="477668"/>
            <a:ext cx="7886700" cy="1325563"/>
          </a:xfrm>
        </p:spPr>
        <p:txBody>
          <a:bodyPr/>
          <a:lstStyle/>
          <a:p>
            <a:endParaRPr lang="en-US" dirty="0"/>
          </a:p>
        </p:txBody>
      </p:sp>
      <p:sp>
        <p:nvSpPr>
          <p:cNvPr id="3" name="Content Placeholder 2"/>
          <p:cNvSpPr>
            <a:spLocks noGrp="1"/>
          </p:cNvSpPr>
          <p:nvPr>
            <p:ph idx="1"/>
          </p:nvPr>
        </p:nvSpPr>
        <p:spPr/>
        <p:txBody>
          <a:bodyPr/>
          <a:lstStyle/>
          <a:p>
            <a:r>
              <a:rPr lang="en-US" dirty="0" smtClean="0"/>
              <a:t>&gt;&gt;&gt; x = 17</a:t>
            </a:r>
          </a:p>
          <a:p>
            <a:r>
              <a:rPr lang="en-US" dirty="0" smtClean="0"/>
              <a:t>&gt;&gt;&gt; </a:t>
            </a:r>
            <a:r>
              <a:rPr lang="en-US" b="1" dirty="0" smtClean="0"/>
              <a:t>if x &gt;= 10 and x &lt;= 20:</a:t>
            </a:r>
          </a:p>
          <a:p>
            <a:r>
              <a:rPr lang="en-US" dirty="0" smtClean="0"/>
              <a:t>... </a:t>
            </a:r>
            <a:r>
              <a:rPr lang="en-US" b="1" dirty="0" smtClean="0"/>
              <a:t>print('x is in the middle')</a:t>
            </a:r>
          </a:p>
          <a:p>
            <a:r>
              <a:rPr lang="en-US" dirty="0" smtClean="0"/>
              <a:t>...</a:t>
            </a:r>
          </a:p>
          <a:p>
            <a:r>
              <a:rPr lang="en-US" dirty="0" smtClean="0"/>
              <a:t>x </a:t>
            </a:r>
            <a:r>
              <a:rPr lang="en-US" b="1" dirty="0" smtClean="0"/>
              <a:t>is in the middle</a:t>
            </a:r>
            <a:endParaRPr lang="en-US" dirty="0"/>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518161" y="1087821"/>
            <a:ext cx="9007949" cy="5407572"/>
          </a:xfrm>
          <a:prstGeom prst="rect">
            <a:avLst/>
          </a:prstGeom>
        </p:spPr>
      </p:pic>
      <p:sp>
        <p:nvSpPr>
          <p:cNvPr id="4" name="TextBox 3"/>
          <p:cNvSpPr txBox="1"/>
          <p:nvPr/>
        </p:nvSpPr>
        <p:spPr>
          <a:xfrm>
            <a:off x="2066084" y="431800"/>
            <a:ext cx="791210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Example : </a:t>
            </a:r>
          </a:p>
        </p:txBody>
      </p:sp>
      <p:pic>
        <p:nvPicPr>
          <p:cNvPr id="2" name="Picture 1"/>
          <p:cNvPicPr>
            <a:picLocks noChangeAspect="1"/>
          </p:cNvPicPr>
          <p:nvPr/>
        </p:nvPicPr>
        <p:blipFill>
          <a:blip r:embed="rId3"/>
          <a:stretch>
            <a:fillRect/>
          </a:stretch>
        </p:blipFill>
        <p:spPr>
          <a:xfrm>
            <a:off x="7835900" y="3624941"/>
            <a:ext cx="541281" cy="333333"/>
          </a:xfrm>
          <a:prstGeom prst="rect">
            <a:avLst/>
          </a:prstGeom>
        </p:spPr>
      </p:pic>
    </p:spTree>
    <p:extLst>
      <p:ext uri="{BB962C8B-B14F-4D97-AF65-F5344CB8AC3E}">
        <p14:creationId xmlns:p14="http://schemas.microsoft.com/office/powerpoint/2010/main" val="3759609380"/>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43100" y="304800"/>
            <a:ext cx="487680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Exercise </a:t>
            </a:r>
          </a:p>
        </p:txBody>
      </p:sp>
      <p:pic>
        <p:nvPicPr>
          <p:cNvPr id="3" name="Picture 2"/>
          <p:cNvPicPr>
            <a:picLocks noChangeAspect="1"/>
          </p:cNvPicPr>
          <p:nvPr/>
        </p:nvPicPr>
        <p:blipFill>
          <a:blip r:embed="rId2"/>
          <a:stretch>
            <a:fillRect/>
          </a:stretch>
        </p:blipFill>
        <p:spPr>
          <a:xfrm>
            <a:off x="2059500" y="1562101"/>
            <a:ext cx="8200000" cy="4330699"/>
          </a:xfrm>
          <a:prstGeom prst="rect">
            <a:avLst/>
          </a:prstGeom>
        </p:spPr>
      </p:pic>
    </p:spTree>
    <p:extLst>
      <p:ext uri="{BB962C8B-B14F-4D97-AF65-F5344CB8AC3E}">
        <p14:creationId xmlns:p14="http://schemas.microsoft.com/office/powerpoint/2010/main" val="1296036584"/>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srcRect/>
          <a:stretch>
            <a:fillRect/>
          </a:stretch>
        </p:blipFill>
        <p:spPr bwMode="auto">
          <a:xfrm>
            <a:off x="1995055" y="804093"/>
            <a:ext cx="7786255" cy="505638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3309" y="1958399"/>
            <a:ext cx="6317674" cy="1325563"/>
          </a:xfrm>
        </p:spPr>
        <p:txBody>
          <a:bodyPr>
            <a:normAutofit/>
          </a:bodyPr>
          <a:lstStyle/>
          <a:p>
            <a:r>
              <a:rPr lang="en-US" sz="7200" b="1" dirty="0"/>
              <a:t>Palindromes</a:t>
            </a: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
            </a:r>
            <a:br>
              <a:rPr lang="en-US" b="1" dirty="0" smtClean="0"/>
            </a:br>
            <a:r>
              <a:rPr lang="en-US" b="1" dirty="0" smtClean="0"/>
              <a:t/>
            </a:r>
            <a:br>
              <a:rPr lang="en-US" b="1" dirty="0" smtClean="0"/>
            </a:br>
            <a:r>
              <a:rPr lang="en-US" b="1" dirty="0" smtClean="0"/>
              <a:t>Palindromes Word</a:t>
            </a:r>
            <a:br>
              <a:rPr lang="en-US" b="1" dirty="0" smtClean="0"/>
            </a:br>
            <a:r>
              <a:rPr lang="en-US" b="1" dirty="0" smtClean="0"/>
              <a:t/>
            </a:r>
            <a:br>
              <a:rPr lang="en-US" b="1" dirty="0" smtClean="0"/>
            </a:br>
            <a:endParaRPr lang="en-US" b="1" dirty="0"/>
          </a:p>
        </p:txBody>
      </p:sp>
      <p:sp>
        <p:nvSpPr>
          <p:cNvPr id="3" name="Content Placeholder 2"/>
          <p:cNvSpPr>
            <a:spLocks noGrp="1"/>
          </p:cNvSpPr>
          <p:nvPr>
            <p:ph idx="1"/>
          </p:nvPr>
        </p:nvSpPr>
        <p:spPr>
          <a:xfrm>
            <a:off x="4682836" y="1825625"/>
            <a:ext cx="5356514" cy="4351338"/>
          </a:xfrm>
        </p:spPr>
        <p:txBody>
          <a:bodyPr/>
          <a:lstStyle/>
          <a:p>
            <a:r>
              <a:rPr lang="en-US" dirty="0" smtClean="0"/>
              <a:t>Anna</a:t>
            </a:r>
          </a:p>
          <a:p>
            <a:r>
              <a:rPr lang="en-US" dirty="0" smtClean="0"/>
              <a:t>Level</a:t>
            </a:r>
          </a:p>
          <a:p>
            <a:r>
              <a:rPr lang="en-US" dirty="0" smtClean="0"/>
              <a:t>Madam</a:t>
            </a:r>
          </a:p>
          <a:p>
            <a:r>
              <a:rPr lang="en-US" dirty="0" smtClean="0"/>
              <a:t>Malayalam</a:t>
            </a:r>
          </a:p>
          <a:p>
            <a:r>
              <a:rPr lang="en-US" dirty="0" smtClean="0"/>
              <a:t>Refer</a:t>
            </a:r>
          </a:p>
          <a:p>
            <a:r>
              <a:rPr lang="en-US" dirty="0" smtClean="0"/>
              <a:t>Radar</a:t>
            </a:r>
          </a:p>
          <a:p>
            <a:r>
              <a:rPr lang="en-US" dirty="0" smtClean="0"/>
              <a:t>Racecar</a:t>
            </a:r>
          </a:p>
          <a:p>
            <a:endParaRPr lang="en-US" dirty="0" smtClean="0"/>
          </a:p>
          <a:p>
            <a:endParaRPr lang="en-US" dirty="0" smtClean="0"/>
          </a:p>
          <a:p>
            <a:endParaRPr lang="en-US" dirty="0"/>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365127"/>
            <a:ext cx="7886700" cy="923347"/>
          </a:xfrm>
        </p:spPr>
        <p:txBody>
          <a:bodyPr>
            <a:normAutofit/>
          </a:bodyPr>
          <a:lstStyle/>
          <a:p>
            <a:r>
              <a:rPr lang="en-US" sz="3200" dirty="0"/>
              <a:t>Palindromes Code</a:t>
            </a:r>
          </a:p>
        </p:txBody>
      </p:sp>
      <p:pic>
        <p:nvPicPr>
          <p:cNvPr id="3" name="Picture 2"/>
          <p:cNvPicPr>
            <a:picLocks noChangeAspect="1"/>
          </p:cNvPicPr>
          <p:nvPr/>
        </p:nvPicPr>
        <p:blipFill rotWithShape="1">
          <a:blip r:embed="rId2"/>
          <a:srcRect r="10956" b="10692"/>
          <a:stretch/>
        </p:blipFill>
        <p:spPr>
          <a:xfrm>
            <a:off x="2050500" y="960927"/>
            <a:ext cx="7484737" cy="5534553"/>
          </a:xfrm>
          <a:prstGeom prst="rect">
            <a:avLst/>
          </a:prstGeom>
        </p:spPr>
      </p:pic>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49162" y="900752"/>
            <a:ext cx="8550900" cy="5609231"/>
          </a:xfrm>
          <a:prstGeom prst="rect">
            <a:avLst/>
          </a:prstGeom>
        </p:spPr>
      </p:pic>
      <p:sp>
        <p:nvSpPr>
          <p:cNvPr id="5" name="Title 4"/>
          <p:cNvSpPr>
            <a:spLocks noGrp="1"/>
          </p:cNvSpPr>
          <p:nvPr>
            <p:ph type="title"/>
          </p:nvPr>
        </p:nvSpPr>
        <p:spPr>
          <a:xfrm>
            <a:off x="2152650" y="365127"/>
            <a:ext cx="7886700" cy="535625"/>
          </a:xfrm>
        </p:spPr>
        <p:txBody>
          <a:bodyPr>
            <a:normAutofit fontScale="90000"/>
          </a:bodyPr>
          <a:lstStyle/>
          <a:p>
            <a:r>
              <a:rPr lang="en-US" dirty="0" smtClean="0"/>
              <a:t>output</a:t>
            </a:r>
            <a:endParaRPr lang="en-IN" dirty="0"/>
          </a:p>
        </p:txBody>
      </p:sp>
    </p:spTree>
    <p:extLst>
      <p:ext uri="{BB962C8B-B14F-4D97-AF65-F5344CB8AC3E}">
        <p14:creationId xmlns:p14="http://schemas.microsoft.com/office/powerpoint/2010/main" val="972864662"/>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91559" y="421288"/>
            <a:ext cx="8071944" cy="8710077"/>
          </a:xfrm>
          <a:prstGeom prst="rect">
            <a:avLst/>
          </a:prstGeom>
        </p:spPr>
        <p:txBody>
          <a:bodyPr wrap="square">
            <a:spAutoFit/>
          </a:bodyPr>
          <a:lstStyle/>
          <a:p>
            <a:pPr marL="285750" indent="-28575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Accepting Input from Keyboard(python2)</a:t>
            </a:r>
          </a:p>
          <a:p>
            <a:endParaRPr lang="en-US" sz="2800" b="1"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b="1" dirty="0" err="1">
                <a:latin typeface="Times New Roman" panose="02020603050405020304" pitchFamily="18" charset="0"/>
                <a:cs typeface="Times New Roman" panose="02020603050405020304" pitchFamily="18" charset="0"/>
              </a:rPr>
              <a:t>raw_input</a:t>
            </a:r>
            <a:endParaRPr lang="en-US" sz="28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&gt;&gt;&gt; country = </a:t>
            </a:r>
            <a:r>
              <a:rPr lang="en-US" sz="2800" b="1" dirty="0" err="1">
                <a:latin typeface="Times New Roman" panose="02020603050405020304" pitchFamily="18" charset="0"/>
                <a:cs typeface="Times New Roman" panose="02020603050405020304" pitchFamily="18" charset="0"/>
              </a:rPr>
              <a:t>raw_input</a:t>
            </a:r>
            <a:r>
              <a:rPr lang="en-US" sz="2800" dirty="0">
                <a:latin typeface="Times New Roman" panose="02020603050405020304" pitchFamily="18" charset="0"/>
                <a:cs typeface="Times New Roman" panose="02020603050405020304" pitchFamily="18" charset="0"/>
              </a:rPr>
              <a:t>(“Enter the country name :”)</a:t>
            </a:r>
          </a:p>
          <a:p>
            <a:r>
              <a:rPr lang="en-US" sz="2800" dirty="0">
                <a:latin typeface="Times New Roman" panose="02020603050405020304" pitchFamily="18" charset="0"/>
                <a:cs typeface="Times New Roman" panose="02020603050405020304" pitchFamily="18" charset="0"/>
              </a:rPr>
              <a:t>&gt;&gt;&gt; print country </a:t>
            </a:r>
          </a:p>
          <a:p>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Accepting Input from Keyboard(python3)</a:t>
            </a:r>
          </a:p>
          <a:p>
            <a:pPr marL="457200" indent="-457200">
              <a:buFont typeface="Arial" panose="020B0604020202020204" pitchFamily="34" charset="0"/>
              <a:buChar char="•"/>
            </a:pPr>
            <a:endParaRPr lang="en-US" sz="2800" b="1"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Input</a:t>
            </a:r>
          </a:p>
          <a:p>
            <a:r>
              <a:rPr lang="en-US" sz="2800" b="1" dirty="0">
                <a:latin typeface="Times New Roman" panose="02020603050405020304" pitchFamily="18" charset="0"/>
                <a:cs typeface="Times New Roman" panose="02020603050405020304" pitchFamily="18" charset="0"/>
              </a:rPr>
              <a:t>&gt;&gt;&gt;</a:t>
            </a:r>
            <a:r>
              <a:rPr lang="en-US" sz="2800" dirty="0">
                <a:latin typeface="Times New Roman" panose="02020603050405020304" pitchFamily="18" charset="0"/>
                <a:cs typeface="Times New Roman" panose="02020603050405020304" pitchFamily="18" charset="0"/>
              </a:rPr>
              <a:t>country=input(“enter the country name: ”)</a:t>
            </a:r>
          </a:p>
          <a:p>
            <a:r>
              <a:rPr lang="en-US" sz="2800" b="1" dirty="0">
                <a:latin typeface="Times New Roman" panose="02020603050405020304" pitchFamily="18" charset="0"/>
                <a:cs typeface="Times New Roman" panose="02020603050405020304" pitchFamily="18" charset="0"/>
              </a:rPr>
              <a:t>&gt;&gt;&gt;</a:t>
            </a:r>
            <a:r>
              <a:rPr lang="en-US" sz="2800" dirty="0">
                <a:latin typeface="Times New Roman" panose="02020603050405020304" pitchFamily="18" charset="0"/>
                <a:cs typeface="Times New Roman" panose="02020603050405020304" pitchFamily="18" charset="0"/>
              </a:rPr>
              <a:t>print(country)</a:t>
            </a:r>
            <a:endParaRPr lang="en-US" sz="2800" b="1" dirty="0">
              <a:latin typeface="Times New Roman" panose="02020603050405020304" pitchFamily="18" charset="0"/>
              <a:cs typeface="Times New Roman" panose="02020603050405020304" pitchFamily="18" charset="0"/>
            </a:endParaRPr>
          </a:p>
          <a:p>
            <a:endParaRPr lang="en-US" sz="2800" b="1" dirty="0">
              <a:latin typeface="Times New Roman" panose="02020603050405020304" pitchFamily="18" charset="0"/>
              <a:cs typeface="Times New Roman" panose="02020603050405020304" pitchFamily="18" charset="0"/>
            </a:endParaRPr>
          </a:p>
          <a:p>
            <a:endParaRPr lang="en-US" sz="2800" b="1" dirty="0">
              <a:latin typeface="Times New Roman" panose="02020603050405020304" pitchFamily="18" charset="0"/>
              <a:cs typeface="Times New Roman" panose="02020603050405020304" pitchFamily="18" charset="0"/>
            </a:endParaRPr>
          </a:p>
          <a:p>
            <a:pPr>
              <a:lnSpc>
                <a:spcPct val="300000"/>
              </a:lnSpc>
            </a:pPr>
            <a:endParaRPr lang="en-US" sz="2800" b="1"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60187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95467" y="4293097"/>
            <a:ext cx="10544391" cy="760631"/>
          </a:xfrm>
        </p:spPr>
        <p:txBody>
          <a:bodyPr/>
          <a:lstStyle/>
          <a:p>
            <a:r>
              <a:rPr lang="en-US" dirty="0" smtClean="0"/>
              <a:t>Associate Partner for this Master Class</a:t>
            </a:r>
            <a:endParaRPr lang="en-US" dirty="0"/>
          </a:p>
        </p:txBody>
      </p:sp>
      <p:pic>
        <p:nvPicPr>
          <p:cNvPr id="5" name="Picture 8" descr="load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72312" y="1508787"/>
            <a:ext cx="9480131" cy="144016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372312" y="5421007"/>
            <a:ext cx="3230435" cy="452753"/>
          </a:xfrm>
          <a:prstGeom prst="rect">
            <a:avLst/>
          </a:prstGeom>
        </p:spPr>
        <p:txBody>
          <a:bodyPr wrap="none" lIns="82613" tIns="41307" rIns="82613" bIns="41307">
            <a:spAutoFit/>
          </a:bodyPr>
          <a:lstStyle/>
          <a:p>
            <a:r>
              <a:rPr lang="en-US" sz="2400" dirty="0"/>
              <a:t>https://apssdc.in/home/</a:t>
            </a:r>
          </a:p>
        </p:txBody>
      </p:sp>
    </p:spTree>
    <p:extLst>
      <p:ext uri="{BB962C8B-B14F-4D97-AF65-F5344CB8AC3E}">
        <p14:creationId xmlns:p14="http://schemas.microsoft.com/office/powerpoint/2010/main" val="1163256058"/>
      </p:ext>
    </p:extLst>
  </p:cSld>
  <p:clrMapOvr>
    <a:masterClrMapping/>
  </p:clrMapOvr>
  <mc:AlternateContent xmlns:mc="http://schemas.openxmlformats.org/markup-compatibility/2006" xmlns:p14="http://schemas.microsoft.com/office/powerpoint/2010/main">
    <mc:Choice Requires="p14">
      <p:transition spd="slow" p14:dur="2000" advTm="903"/>
    </mc:Choice>
    <mc:Fallback xmlns="">
      <p:transition spd="slow" advTm="903"/>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 FUNCTION FOR ALL</a:t>
            </a:r>
            <a:endParaRPr lang="en-US" b="1" dirty="0"/>
          </a:p>
        </p:txBody>
      </p:sp>
      <p:sp>
        <p:nvSpPr>
          <p:cNvPr id="3" name="Content Placeholder 2"/>
          <p:cNvSpPr>
            <a:spLocks noGrp="1"/>
          </p:cNvSpPr>
          <p:nvPr>
            <p:ph idx="1"/>
          </p:nvPr>
        </p:nvSpPr>
        <p:spPr/>
        <p:txBody>
          <a:bodyPr/>
          <a:lstStyle/>
          <a:p>
            <a:r>
              <a:rPr lang="en-US" dirty="0" smtClean="0"/>
              <a:t>HOW WE ARE DEFINING IN C</a:t>
            </a:r>
            <a:endParaRPr lang="en-US" dirty="0"/>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t>WRONG WAY BUT Y?</a:t>
            </a:r>
          </a:p>
        </p:txBody>
      </p:sp>
      <p:sp>
        <p:nvSpPr>
          <p:cNvPr id="3" name="Content Placeholder 2"/>
          <p:cNvSpPr>
            <a:spLocks noGrp="1"/>
          </p:cNvSpPr>
          <p:nvPr>
            <p:ph idx="1"/>
          </p:nvPr>
        </p:nvSpPr>
        <p:spPr/>
        <p:txBody>
          <a:bodyPr/>
          <a:lstStyle/>
          <a:p>
            <a:r>
              <a:rPr lang="en-US" b="1" dirty="0" smtClean="0"/>
              <a:t>def count_to_10():</a:t>
            </a:r>
          </a:p>
          <a:p>
            <a:r>
              <a:rPr lang="en-US" b="1" dirty="0" smtClean="0"/>
              <a:t>for </a:t>
            </a:r>
            <a:r>
              <a:rPr lang="en-US" b="1" dirty="0" err="1" smtClean="0"/>
              <a:t>i</a:t>
            </a:r>
            <a:r>
              <a:rPr lang="en-US" b="1" dirty="0" smtClean="0"/>
              <a:t> in range(1, 11):</a:t>
            </a:r>
          </a:p>
          <a:p>
            <a:r>
              <a:rPr lang="en-US" b="1" dirty="0" smtClean="0"/>
              <a:t>print(</a:t>
            </a:r>
            <a:r>
              <a:rPr lang="en-US" b="1" dirty="0" err="1" smtClean="0"/>
              <a:t>i</a:t>
            </a:r>
            <a:r>
              <a:rPr lang="en-US" b="1" dirty="0" smtClean="0"/>
              <a:t>)</a:t>
            </a:r>
          </a:p>
          <a:p>
            <a:r>
              <a:rPr lang="en-US" dirty="0" smtClean="0"/>
              <a:t>count_to_10()</a:t>
            </a:r>
            <a:endParaRPr lang="en-US" dirty="0"/>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a:buNone/>
            </a:pPr>
            <a:r>
              <a:rPr lang="en-US" b="1" dirty="0" smtClean="0"/>
              <a:t>def count_to_10():</a:t>
            </a:r>
          </a:p>
          <a:p>
            <a:pPr>
              <a:buNone/>
            </a:pPr>
            <a:r>
              <a:rPr lang="en-US" b="1" dirty="0" smtClean="0"/>
              <a:t>	for </a:t>
            </a:r>
            <a:r>
              <a:rPr lang="en-US" b="1" dirty="0" err="1" smtClean="0"/>
              <a:t>i</a:t>
            </a:r>
            <a:r>
              <a:rPr lang="en-US" b="1" dirty="0" smtClean="0"/>
              <a:t> in range(1, 11):</a:t>
            </a:r>
          </a:p>
          <a:p>
            <a:pPr>
              <a:buNone/>
            </a:pPr>
            <a:r>
              <a:rPr lang="en-US" b="1" dirty="0" smtClean="0"/>
              <a:t>		print(</a:t>
            </a:r>
            <a:r>
              <a:rPr lang="en-US" b="1" dirty="0" err="1" smtClean="0"/>
              <a:t>i</a:t>
            </a:r>
            <a:r>
              <a:rPr lang="en-US" b="1" dirty="0" smtClean="0"/>
              <a:t>)</a:t>
            </a:r>
          </a:p>
          <a:p>
            <a:pPr>
              <a:buNone/>
            </a:pPr>
            <a:r>
              <a:rPr lang="en-US" dirty="0" smtClean="0"/>
              <a:t>count_to_10()</a:t>
            </a:r>
            <a:endParaRPr lang="en-US" dirty="0"/>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Passing Arguments</a:t>
            </a:r>
            <a:endParaRPr lang="en-US" b="1" dirty="0"/>
          </a:p>
        </p:txBody>
      </p:sp>
      <p:sp>
        <p:nvSpPr>
          <p:cNvPr id="4" name="Rectangle 3"/>
          <p:cNvSpPr/>
          <p:nvPr/>
        </p:nvSpPr>
        <p:spPr>
          <a:xfrm>
            <a:off x="2507673" y="2039127"/>
            <a:ext cx="7010400" cy="2308324"/>
          </a:xfrm>
          <a:prstGeom prst="rect">
            <a:avLst/>
          </a:prstGeom>
        </p:spPr>
        <p:txBody>
          <a:bodyPr wrap="square">
            <a:spAutoFit/>
          </a:bodyPr>
          <a:lstStyle/>
          <a:p>
            <a:r>
              <a:rPr lang="en-US" sz="3600" b="1" dirty="0"/>
              <a:t>def </a:t>
            </a:r>
            <a:r>
              <a:rPr lang="en-US" sz="3600" b="1" dirty="0" err="1"/>
              <a:t>count_to_n</a:t>
            </a:r>
            <a:r>
              <a:rPr lang="en-US" sz="3600" b="1" dirty="0"/>
              <a:t>(n):</a:t>
            </a:r>
          </a:p>
          <a:p>
            <a:r>
              <a:rPr lang="en-US" sz="3600" b="1" dirty="0"/>
              <a:t>for </a:t>
            </a:r>
            <a:r>
              <a:rPr lang="en-US" sz="3600" b="1" dirty="0" err="1"/>
              <a:t>i</a:t>
            </a:r>
            <a:r>
              <a:rPr lang="en-US" sz="3600" b="1" dirty="0"/>
              <a:t> in range(1, n + 1):</a:t>
            </a:r>
          </a:p>
          <a:p>
            <a:r>
              <a:rPr lang="en-US" sz="3600" b="1" dirty="0"/>
              <a:t>print(</a:t>
            </a:r>
            <a:r>
              <a:rPr lang="en-US" sz="3600" b="1" dirty="0" err="1"/>
              <a:t>i</a:t>
            </a:r>
            <a:r>
              <a:rPr lang="en-US" sz="3600" b="1" dirty="0"/>
              <a:t>)</a:t>
            </a:r>
          </a:p>
          <a:p>
            <a:r>
              <a:rPr lang="en-US" sz="3600" dirty="0" err="1"/>
              <a:t>count_to_n</a:t>
            </a:r>
            <a:r>
              <a:rPr lang="en-US" sz="3600" dirty="0"/>
              <a:t>(5)</a:t>
            </a:r>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545236"/>
            <a:ext cx="7886700" cy="1325563"/>
          </a:xfrm>
        </p:spPr>
        <p:txBody>
          <a:bodyPr/>
          <a:lstStyle/>
          <a:p>
            <a:r>
              <a:rPr lang="en-US" b="1" dirty="0" smtClean="0"/>
              <a:t>Passing Arguments</a:t>
            </a:r>
            <a:endParaRPr lang="en-US" dirty="0"/>
          </a:p>
        </p:txBody>
      </p:sp>
      <p:sp>
        <p:nvSpPr>
          <p:cNvPr id="4" name="Content Placeholder 3"/>
          <p:cNvSpPr>
            <a:spLocks noGrp="1"/>
          </p:cNvSpPr>
          <p:nvPr>
            <p:ph idx="1"/>
          </p:nvPr>
        </p:nvSpPr>
        <p:spPr>
          <a:xfrm>
            <a:off x="2590801" y="2216728"/>
            <a:ext cx="7509163" cy="2471446"/>
          </a:xfrm>
          <a:prstGeom prst="rect">
            <a:avLst/>
          </a:prstGeom>
        </p:spPr>
        <p:txBody>
          <a:bodyPr wrap="square">
            <a:spAutoFit/>
          </a:bodyPr>
          <a:lstStyle/>
          <a:p>
            <a:pPr>
              <a:buNone/>
            </a:pPr>
            <a:r>
              <a:rPr lang="en-US" sz="3600" b="1" dirty="0"/>
              <a:t>def </a:t>
            </a:r>
            <a:r>
              <a:rPr lang="en-US" sz="3600" b="1" dirty="0" err="1"/>
              <a:t>count_to_n</a:t>
            </a:r>
            <a:r>
              <a:rPr lang="en-US" sz="3600" b="1" dirty="0"/>
              <a:t>(n):</a:t>
            </a:r>
          </a:p>
          <a:p>
            <a:pPr>
              <a:buNone/>
            </a:pPr>
            <a:r>
              <a:rPr lang="en-US" sz="3600" b="1" dirty="0"/>
              <a:t>	for </a:t>
            </a:r>
            <a:r>
              <a:rPr lang="en-US" sz="3600" b="1" dirty="0" err="1"/>
              <a:t>i</a:t>
            </a:r>
            <a:r>
              <a:rPr lang="en-US" sz="3600" b="1" dirty="0"/>
              <a:t> in range(1, n + 1):</a:t>
            </a:r>
          </a:p>
          <a:p>
            <a:pPr>
              <a:buNone/>
            </a:pPr>
            <a:r>
              <a:rPr lang="en-US" sz="3600" b="1" dirty="0"/>
              <a:t>		print(</a:t>
            </a:r>
            <a:r>
              <a:rPr lang="en-US" sz="3600" b="1" dirty="0" err="1"/>
              <a:t>i</a:t>
            </a:r>
            <a:r>
              <a:rPr lang="en-US" sz="3600" b="1" dirty="0"/>
              <a:t>)</a:t>
            </a:r>
          </a:p>
          <a:p>
            <a:pPr>
              <a:buNone/>
            </a:pPr>
            <a:r>
              <a:rPr lang="en-US" sz="3600" dirty="0" err="1"/>
              <a:t>count_to_n</a:t>
            </a:r>
            <a:r>
              <a:rPr lang="en-US" sz="3600" dirty="0"/>
              <a:t>(5)</a:t>
            </a:r>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0468" y="2443308"/>
            <a:ext cx="7886700" cy="1325563"/>
          </a:xfrm>
        </p:spPr>
        <p:txBody>
          <a:bodyPr/>
          <a:lstStyle/>
          <a:p>
            <a:pPr algn="ctr"/>
            <a:r>
              <a:rPr lang="en-US" b="1" dirty="0" smtClean="0"/>
              <a:t>Palindromes With Function </a:t>
            </a:r>
            <a:endParaRPr lang="en-US" b="1" dirty="0"/>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Palindromes with function </a:t>
            </a:r>
            <a:endParaRPr lang="en-US" dirty="0"/>
          </a:p>
        </p:txBody>
      </p:sp>
      <p:pic>
        <p:nvPicPr>
          <p:cNvPr id="3075" name="Picture 3"/>
          <p:cNvPicPr>
            <a:picLocks noChangeAspect="1" noChangeArrowheads="1"/>
          </p:cNvPicPr>
          <p:nvPr/>
        </p:nvPicPr>
        <p:blipFill>
          <a:blip r:embed="rId2"/>
          <a:srcRect/>
          <a:stretch>
            <a:fillRect/>
          </a:stretch>
        </p:blipFill>
        <p:spPr bwMode="auto">
          <a:xfrm>
            <a:off x="2466109" y="1371601"/>
            <a:ext cx="7024255" cy="482138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718870" y="1854677"/>
            <a:ext cx="8448089" cy="4834222"/>
          </a:xfrm>
          <a:prstGeom prst="rect">
            <a:avLst/>
          </a:prstGeom>
        </p:spPr>
      </p:pic>
      <p:sp>
        <p:nvSpPr>
          <p:cNvPr id="4" name="TextBox 3"/>
          <p:cNvSpPr txBox="1"/>
          <p:nvPr/>
        </p:nvSpPr>
        <p:spPr>
          <a:xfrm>
            <a:off x="1905522" y="730685"/>
            <a:ext cx="48768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Range Function</a:t>
            </a:r>
          </a:p>
        </p:txBody>
      </p:sp>
    </p:spTree>
    <p:extLst>
      <p:ext uri="{BB962C8B-B14F-4D97-AF65-F5344CB8AC3E}">
        <p14:creationId xmlns:p14="http://schemas.microsoft.com/office/powerpoint/2010/main" val="294016621"/>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365127"/>
            <a:ext cx="7886700" cy="617513"/>
          </a:xfrm>
        </p:spPr>
        <p:txBody>
          <a:bodyPr>
            <a:normAutofit/>
          </a:bodyPr>
          <a:lstStyle/>
          <a:p>
            <a:r>
              <a:rPr lang="en-US" sz="3200" b="1" dirty="0">
                <a:latin typeface="Times New Roman" panose="02020603050405020304" pitchFamily="18" charset="0"/>
                <a:cs typeface="Times New Roman" panose="02020603050405020304" pitchFamily="18" charset="0"/>
              </a:rPr>
              <a:t>For </a:t>
            </a:r>
            <a:r>
              <a:rPr lang="en-US" sz="2800" b="1" dirty="0">
                <a:latin typeface="Times New Roman" panose="02020603050405020304" pitchFamily="18" charset="0"/>
                <a:cs typeface="Times New Roman" panose="02020603050405020304" pitchFamily="18" charset="0"/>
              </a:rPr>
              <a:t>loop</a:t>
            </a:r>
            <a:endParaRPr lang="en-IN" sz="2800" b="1" dirty="0">
              <a:latin typeface="Times New Roman" panose="02020603050405020304" pitchFamily="18" charset="0"/>
              <a:cs typeface="Times New Roman" panose="02020603050405020304" pitchFamily="18" charset="0"/>
            </a:endParaRPr>
          </a:p>
        </p:txBody>
      </p:sp>
      <p:sp>
        <p:nvSpPr>
          <p:cNvPr id="6" name="Content Placeholder 5"/>
          <p:cNvSpPr>
            <a:spLocks noGrp="1"/>
          </p:cNvSpPr>
          <p:nvPr>
            <p:ph idx="1"/>
          </p:nvPr>
        </p:nvSpPr>
        <p:spPr>
          <a:xfrm>
            <a:off x="2152650" y="1648205"/>
            <a:ext cx="7886700" cy="2023043"/>
          </a:xfrm>
        </p:spPr>
        <p:txBody>
          <a:bodyPr>
            <a:noAutofit/>
          </a:bodyPr>
          <a:lstStyle/>
          <a:p>
            <a:pPr>
              <a:lnSpc>
                <a:spcPct val="170000"/>
              </a:lnSpc>
              <a:buFont typeface="Calibri" panose="020F0502020204030204" pitchFamily="34" charset="0"/>
              <a:buChar char="⁻"/>
            </a:pPr>
            <a:r>
              <a:rPr lang="en-US" sz="1400" dirty="0">
                <a:solidFill>
                  <a:srgbClr val="7030A0"/>
                </a:solidFill>
                <a:latin typeface="Arial" panose="020B0604020202020204" pitchFamily="34" charset="0"/>
                <a:cs typeface="Arial" panose="020B0604020202020204" pitchFamily="34" charset="0"/>
              </a:rPr>
              <a:t>If a sequence contains an expression list, it is evaluated first. </a:t>
            </a:r>
          </a:p>
          <a:p>
            <a:pPr>
              <a:lnSpc>
                <a:spcPct val="170000"/>
              </a:lnSpc>
              <a:buFont typeface="Calibri" panose="020F0502020204030204" pitchFamily="34" charset="0"/>
              <a:buChar char="⁻"/>
            </a:pPr>
            <a:r>
              <a:rPr lang="en-US" sz="1400" dirty="0">
                <a:solidFill>
                  <a:srgbClr val="7030A0"/>
                </a:solidFill>
                <a:latin typeface="Arial" panose="020B0604020202020204" pitchFamily="34" charset="0"/>
                <a:cs typeface="Arial" panose="020B0604020202020204" pitchFamily="34" charset="0"/>
              </a:rPr>
              <a:t>Then, the first item in the sequence is assigned to the iterating variable </a:t>
            </a:r>
            <a:r>
              <a:rPr lang="en-US" sz="1400" dirty="0" err="1">
                <a:solidFill>
                  <a:srgbClr val="7030A0"/>
                </a:solidFill>
                <a:latin typeface="Arial" panose="020B0604020202020204" pitchFamily="34" charset="0"/>
                <a:cs typeface="Arial" panose="020B0604020202020204" pitchFamily="34" charset="0"/>
              </a:rPr>
              <a:t>iterating_var</a:t>
            </a:r>
            <a:r>
              <a:rPr lang="en-US" sz="1400" dirty="0">
                <a:solidFill>
                  <a:srgbClr val="7030A0"/>
                </a:solidFill>
                <a:latin typeface="Arial" panose="020B0604020202020204" pitchFamily="34" charset="0"/>
                <a:cs typeface="Arial" panose="020B0604020202020204" pitchFamily="34" charset="0"/>
              </a:rPr>
              <a:t>. </a:t>
            </a:r>
          </a:p>
          <a:p>
            <a:pPr>
              <a:lnSpc>
                <a:spcPct val="170000"/>
              </a:lnSpc>
              <a:buFont typeface="Calibri" panose="020F0502020204030204" pitchFamily="34" charset="0"/>
              <a:buChar char="⁻"/>
            </a:pPr>
            <a:r>
              <a:rPr lang="en-US" sz="1400" dirty="0">
                <a:solidFill>
                  <a:srgbClr val="7030A0"/>
                </a:solidFill>
                <a:latin typeface="Arial" panose="020B0604020202020204" pitchFamily="34" charset="0"/>
                <a:cs typeface="Arial" panose="020B0604020202020204" pitchFamily="34" charset="0"/>
              </a:rPr>
              <a:t>Next, the statements block is executed. </a:t>
            </a:r>
          </a:p>
          <a:p>
            <a:pPr>
              <a:lnSpc>
                <a:spcPct val="170000"/>
              </a:lnSpc>
              <a:buFont typeface="Calibri" panose="020F0502020204030204" pitchFamily="34" charset="0"/>
              <a:buChar char="⁻"/>
            </a:pPr>
            <a:r>
              <a:rPr lang="en-US" sz="1400" dirty="0">
                <a:solidFill>
                  <a:srgbClr val="7030A0"/>
                </a:solidFill>
                <a:latin typeface="Arial" panose="020B0604020202020204" pitchFamily="34" charset="0"/>
                <a:cs typeface="Arial" panose="020B0604020202020204" pitchFamily="34" charset="0"/>
              </a:rPr>
              <a:t>Each item in the list is assigned to </a:t>
            </a:r>
            <a:r>
              <a:rPr lang="en-US" sz="1400" dirty="0" err="1">
                <a:solidFill>
                  <a:srgbClr val="7030A0"/>
                </a:solidFill>
                <a:latin typeface="Arial" panose="020B0604020202020204" pitchFamily="34" charset="0"/>
                <a:cs typeface="Arial" panose="020B0604020202020204" pitchFamily="34" charset="0"/>
              </a:rPr>
              <a:t>iterating_var</a:t>
            </a:r>
            <a:r>
              <a:rPr lang="en-US" sz="1400" dirty="0">
                <a:solidFill>
                  <a:srgbClr val="7030A0"/>
                </a:solidFill>
                <a:latin typeface="Arial" panose="020B0604020202020204" pitchFamily="34" charset="0"/>
                <a:cs typeface="Arial" panose="020B0604020202020204" pitchFamily="34" charset="0"/>
              </a:rPr>
              <a:t>, and the statement(s) block is executed until the entire sequence is exhausted.</a:t>
            </a:r>
            <a:endParaRPr lang="en-IN" sz="1400" dirty="0">
              <a:solidFill>
                <a:srgbClr val="7030A0"/>
              </a:solidFill>
              <a:latin typeface="Arial" panose="020B0604020202020204" pitchFamily="34" charset="0"/>
              <a:cs typeface="Arial" panose="020B0604020202020204" pitchFamily="34" charset="0"/>
            </a:endParaRPr>
          </a:p>
        </p:txBody>
      </p:sp>
      <p:sp>
        <p:nvSpPr>
          <p:cNvPr id="7" name="Rectangle 6"/>
          <p:cNvSpPr/>
          <p:nvPr/>
        </p:nvSpPr>
        <p:spPr>
          <a:xfrm>
            <a:off x="3810000" y="5071113"/>
            <a:ext cx="4572000" cy="1015663"/>
          </a:xfrm>
          <a:prstGeom prst="rect">
            <a:avLst/>
          </a:prstGeom>
        </p:spPr>
        <p:txBody>
          <a:bodyPr>
            <a:spAutoFit/>
          </a:bodyPr>
          <a:lstStyle/>
          <a:p>
            <a:r>
              <a:rPr lang="en-US" sz="2000" dirty="0">
                <a:latin typeface="Arial" panose="020B0604020202020204" pitchFamily="34" charset="0"/>
                <a:cs typeface="Arial" panose="020B0604020202020204" pitchFamily="34" charset="0"/>
              </a:rPr>
              <a:t>for </a:t>
            </a:r>
            <a:r>
              <a:rPr lang="en-US" sz="2000" dirty="0" err="1">
                <a:latin typeface="Arial" panose="020B0604020202020204" pitchFamily="34" charset="0"/>
                <a:cs typeface="Arial" panose="020B0604020202020204" pitchFamily="34" charset="0"/>
              </a:rPr>
              <a:t>iterating_var</a:t>
            </a:r>
            <a:r>
              <a:rPr lang="en-US" sz="2000" dirty="0">
                <a:latin typeface="Arial" panose="020B0604020202020204" pitchFamily="34" charset="0"/>
                <a:cs typeface="Arial" panose="020B0604020202020204" pitchFamily="34" charset="0"/>
              </a:rPr>
              <a:t> in sequence:</a:t>
            </a:r>
          </a:p>
          <a:p>
            <a:r>
              <a:rPr lang="en-US" sz="2000" dirty="0">
                <a:latin typeface="Arial" panose="020B0604020202020204" pitchFamily="34" charset="0"/>
                <a:cs typeface="Arial" panose="020B0604020202020204" pitchFamily="34" charset="0"/>
              </a:rPr>
              <a:t>   </a:t>
            </a:r>
          </a:p>
          <a:p>
            <a:r>
              <a:rPr lang="en-US" sz="2000" dirty="0">
                <a:latin typeface="Arial" panose="020B0604020202020204" pitchFamily="34" charset="0"/>
                <a:cs typeface="Arial" panose="020B0604020202020204" pitchFamily="34" charset="0"/>
              </a:rPr>
              <a:t>      statements(s)</a:t>
            </a:r>
            <a:endParaRPr lang="en-IN" sz="2000" dirty="0">
              <a:latin typeface="Arial" panose="020B0604020202020204" pitchFamily="34" charset="0"/>
              <a:cs typeface="Arial" panose="020B0604020202020204" pitchFamily="34" charset="0"/>
            </a:endParaRPr>
          </a:p>
        </p:txBody>
      </p:sp>
      <p:sp>
        <p:nvSpPr>
          <p:cNvPr id="8" name="Rectangle 7"/>
          <p:cNvSpPr/>
          <p:nvPr/>
        </p:nvSpPr>
        <p:spPr>
          <a:xfrm>
            <a:off x="2152650" y="4001847"/>
            <a:ext cx="1364476" cy="523220"/>
          </a:xfrm>
          <a:prstGeom prst="rect">
            <a:avLst/>
          </a:prstGeom>
        </p:spPr>
        <p:txBody>
          <a:bodyPr wrap="none">
            <a:spAutoFit/>
          </a:bodyPr>
          <a:lstStyle/>
          <a:p>
            <a:r>
              <a:rPr lang="en-IN" sz="2800" b="1" dirty="0">
                <a:solidFill>
                  <a:srgbClr val="FF0000"/>
                </a:solidFill>
                <a:latin typeface="Times New Roman" panose="02020603050405020304" pitchFamily="18" charset="0"/>
                <a:cs typeface="Times New Roman" panose="02020603050405020304" pitchFamily="18" charset="0"/>
              </a:rPr>
              <a:t>Syntax:</a:t>
            </a:r>
          </a:p>
        </p:txBody>
      </p:sp>
    </p:spTree>
    <p:extLst>
      <p:ext uri="{BB962C8B-B14F-4D97-AF65-F5344CB8AC3E}">
        <p14:creationId xmlns:p14="http://schemas.microsoft.com/office/powerpoint/2010/main" val="155369255"/>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 of for loop</a:t>
            </a:r>
            <a:endParaRPr lang="en-IN" dirty="0"/>
          </a:p>
        </p:txBody>
      </p:sp>
      <p:sp>
        <p:nvSpPr>
          <p:cNvPr id="3" name="Content Placeholder 2"/>
          <p:cNvSpPr>
            <a:spLocks noGrp="1"/>
          </p:cNvSpPr>
          <p:nvPr>
            <p:ph idx="1"/>
          </p:nvPr>
        </p:nvSpPr>
        <p:spPr/>
        <p:txBody>
          <a:bodyPr/>
          <a:lstStyle/>
          <a:p>
            <a:endParaRPr lang="en-US" dirty="0"/>
          </a:p>
          <a:p>
            <a:r>
              <a:rPr lang="en-US" dirty="0"/>
              <a:t>for </a:t>
            </a:r>
            <a:r>
              <a:rPr lang="en-US" dirty="0" err="1"/>
              <a:t>itarator_variable</a:t>
            </a:r>
            <a:r>
              <a:rPr lang="en-US" dirty="0"/>
              <a:t> in </a:t>
            </a:r>
            <a:r>
              <a:rPr lang="en-US" dirty="0" err="1"/>
              <a:t>sequence_name</a:t>
            </a:r>
            <a:r>
              <a:rPr lang="en-US" dirty="0"/>
              <a:t>:</a:t>
            </a:r>
          </a:p>
          <a:p>
            <a:r>
              <a:rPr lang="en-US" dirty="0"/>
              <a:t>	Statements</a:t>
            </a:r>
          </a:p>
          <a:p>
            <a:r>
              <a:rPr lang="en-US" dirty="0"/>
              <a:t>	. . .</a:t>
            </a:r>
          </a:p>
          <a:p>
            <a:r>
              <a:rPr lang="en-US" dirty="0"/>
              <a:t>	Statements</a:t>
            </a:r>
          </a:p>
          <a:p>
            <a:endParaRPr lang="en-IN" dirty="0"/>
          </a:p>
        </p:txBody>
      </p:sp>
    </p:spTree>
    <p:extLst>
      <p:ext uri="{BB962C8B-B14F-4D97-AF65-F5344CB8AC3E}">
        <p14:creationId xmlns:p14="http://schemas.microsoft.com/office/powerpoint/2010/main" val="5382643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059989" y="1568437"/>
            <a:ext cx="10926729" cy="2044571"/>
          </a:xfrm>
        </p:spPr>
        <p:txBody>
          <a:bodyPr/>
          <a:lstStyle/>
          <a:p>
            <a:pPr algn="ctr"/>
            <a:r>
              <a:rPr lang="en" u="sng" dirty="0">
                <a:solidFill>
                  <a:srgbClr val="FF0000"/>
                </a:solidFill>
              </a:rPr>
              <a:t>What</a:t>
            </a:r>
            <a:r>
              <a:rPr lang="en" dirty="0"/>
              <a:t> U will </a:t>
            </a:r>
            <a:r>
              <a:rPr lang="en" u="sng" dirty="0">
                <a:solidFill>
                  <a:srgbClr val="FF0000"/>
                </a:solidFill>
              </a:rPr>
              <a:t>Learn</a:t>
            </a:r>
            <a:r>
              <a:rPr lang="en" dirty="0">
                <a:solidFill>
                  <a:srgbClr val="FF0000"/>
                </a:solidFill>
              </a:rPr>
              <a:t> </a:t>
            </a:r>
            <a:r>
              <a:rPr lang="en" dirty="0"/>
              <a:t>from 30 Days </a:t>
            </a:r>
            <a:r>
              <a:rPr lang="en" u="sng" dirty="0" smtClean="0">
                <a:solidFill>
                  <a:srgbClr val="FF0000"/>
                </a:solidFill>
              </a:rPr>
              <a:t>Data Science &amp; Analytics</a:t>
            </a:r>
            <a:r>
              <a:rPr lang="en" u="sng" dirty="0" smtClean="0"/>
              <a:t> </a:t>
            </a:r>
            <a:r>
              <a:rPr lang="en" dirty="0"/>
              <a:t>Master Class</a:t>
            </a:r>
            <a:endParaRPr lang="en-US" dirty="0"/>
          </a:p>
        </p:txBody>
      </p:sp>
    </p:spTree>
    <p:extLst>
      <p:ext uri="{BB962C8B-B14F-4D97-AF65-F5344CB8AC3E}">
        <p14:creationId xmlns:p14="http://schemas.microsoft.com/office/powerpoint/2010/main" val="778714535"/>
      </p:ext>
    </p:extLst>
  </p:cSld>
  <p:clrMapOvr>
    <a:masterClrMapping/>
  </p:clrMapOvr>
  <mc:AlternateContent xmlns:mc="http://schemas.openxmlformats.org/markup-compatibility/2006" xmlns:p14="http://schemas.microsoft.com/office/powerpoint/2010/main">
    <mc:Choice Requires="p14">
      <p:transition spd="slow" p14:dur="2000" advTm="880"/>
    </mc:Choice>
    <mc:Fallback xmlns="">
      <p:transition spd="slow" advTm="880"/>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15538" y="1788319"/>
            <a:ext cx="3476190" cy="3657143"/>
          </a:xfrm>
          <a:prstGeom prst="rect">
            <a:avLst/>
          </a:prstGeom>
        </p:spPr>
      </p:pic>
      <p:sp>
        <p:nvSpPr>
          <p:cNvPr id="3" name="TextBox 2"/>
          <p:cNvSpPr txBox="1"/>
          <p:nvPr/>
        </p:nvSpPr>
        <p:spPr>
          <a:xfrm>
            <a:off x="1905522" y="730685"/>
            <a:ext cx="4876800" cy="523220"/>
          </a:xfrm>
          <a:prstGeom prst="rect">
            <a:avLst/>
          </a:prstGeom>
          <a:noFill/>
        </p:spPr>
        <p:txBody>
          <a:bodyPr wrap="square" rtlCol="0">
            <a:spAutoFit/>
          </a:bodyPr>
          <a:lstStyle/>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For statement</a:t>
            </a:r>
          </a:p>
        </p:txBody>
      </p:sp>
    </p:spTree>
    <p:extLst>
      <p:ext uri="{BB962C8B-B14F-4D97-AF65-F5344CB8AC3E}">
        <p14:creationId xmlns:p14="http://schemas.microsoft.com/office/powerpoint/2010/main" val="36274870"/>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IN" dirty="0"/>
          </a:p>
        </p:txBody>
      </p:sp>
      <p:pic>
        <p:nvPicPr>
          <p:cNvPr id="3" name="Picture 2"/>
          <p:cNvPicPr>
            <a:picLocks noChangeAspect="1"/>
          </p:cNvPicPr>
          <p:nvPr/>
        </p:nvPicPr>
        <p:blipFill>
          <a:blip r:embed="rId2"/>
          <a:stretch>
            <a:fillRect/>
          </a:stretch>
        </p:blipFill>
        <p:spPr>
          <a:xfrm>
            <a:off x="2427097" y="2021148"/>
            <a:ext cx="7270206" cy="3246888"/>
          </a:xfrm>
          <a:prstGeom prst="rect">
            <a:avLst/>
          </a:prstGeom>
        </p:spPr>
      </p:pic>
    </p:spTree>
    <p:extLst>
      <p:ext uri="{BB962C8B-B14F-4D97-AF65-F5344CB8AC3E}">
        <p14:creationId xmlns:p14="http://schemas.microsoft.com/office/powerpoint/2010/main" val="2344429176"/>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ouput</a:t>
            </a:r>
            <a:endParaRPr lang="en-IN" dirty="0"/>
          </a:p>
        </p:txBody>
      </p:sp>
      <p:pic>
        <p:nvPicPr>
          <p:cNvPr id="3" name="Picture 2"/>
          <p:cNvPicPr>
            <a:picLocks noChangeAspect="1"/>
          </p:cNvPicPr>
          <p:nvPr/>
        </p:nvPicPr>
        <p:blipFill>
          <a:blip r:embed="rId2"/>
          <a:stretch>
            <a:fillRect/>
          </a:stretch>
        </p:blipFill>
        <p:spPr>
          <a:xfrm>
            <a:off x="2638924" y="1974448"/>
            <a:ext cx="5903645" cy="4180693"/>
          </a:xfrm>
          <a:prstGeom prst="rect">
            <a:avLst/>
          </a:prstGeom>
        </p:spPr>
      </p:pic>
    </p:spTree>
    <p:extLst>
      <p:ext uri="{BB962C8B-B14F-4D97-AF65-F5344CB8AC3E}">
        <p14:creationId xmlns:p14="http://schemas.microsoft.com/office/powerpoint/2010/main" val="2087971746"/>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Nested for loop example</a:t>
            </a:r>
            <a:endParaRPr lang="en-IN" dirty="0"/>
          </a:p>
        </p:txBody>
      </p:sp>
      <p:pic>
        <p:nvPicPr>
          <p:cNvPr id="4" name="Picture 3"/>
          <p:cNvPicPr>
            <a:picLocks noChangeAspect="1"/>
          </p:cNvPicPr>
          <p:nvPr/>
        </p:nvPicPr>
        <p:blipFill>
          <a:blip r:embed="rId2"/>
          <a:stretch>
            <a:fillRect/>
          </a:stretch>
        </p:blipFill>
        <p:spPr>
          <a:xfrm>
            <a:off x="2152650" y="1595155"/>
            <a:ext cx="7504506" cy="4205144"/>
          </a:xfrm>
          <a:prstGeom prst="rect">
            <a:avLst/>
          </a:prstGeom>
        </p:spPr>
      </p:pic>
    </p:spTree>
    <p:extLst>
      <p:ext uri="{BB962C8B-B14F-4D97-AF65-F5344CB8AC3E}">
        <p14:creationId xmlns:p14="http://schemas.microsoft.com/office/powerpoint/2010/main" val="633976794"/>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endParaRPr lang="en-IN" dirty="0"/>
          </a:p>
        </p:txBody>
      </p:sp>
      <p:pic>
        <p:nvPicPr>
          <p:cNvPr id="3" name="Picture 2"/>
          <p:cNvPicPr>
            <a:picLocks noChangeAspect="1"/>
          </p:cNvPicPr>
          <p:nvPr/>
        </p:nvPicPr>
        <p:blipFill>
          <a:blip r:embed="rId2"/>
          <a:stretch>
            <a:fillRect/>
          </a:stretch>
        </p:blipFill>
        <p:spPr>
          <a:xfrm>
            <a:off x="1948218" y="1243940"/>
            <a:ext cx="7832678" cy="5211453"/>
          </a:xfrm>
          <a:prstGeom prst="rect">
            <a:avLst/>
          </a:prstGeom>
        </p:spPr>
      </p:pic>
    </p:spTree>
    <p:extLst>
      <p:ext uri="{BB962C8B-B14F-4D97-AF65-F5344CB8AC3E}">
        <p14:creationId xmlns:p14="http://schemas.microsoft.com/office/powerpoint/2010/main" val="1399986442"/>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a:t>
            </a:r>
            <a:endParaRPr lang="en-IN" dirty="0"/>
          </a:p>
        </p:txBody>
      </p:sp>
      <p:sp>
        <p:nvSpPr>
          <p:cNvPr id="3" name="Content Placeholder 2"/>
          <p:cNvSpPr>
            <a:spLocks noGrp="1"/>
          </p:cNvSpPr>
          <p:nvPr>
            <p:ph idx="1"/>
          </p:nvPr>
        </p:nvSpPr>
        <p:spPr/>
        <p:txBody>
          <a:bodyPr/>
          <a:lstStyle/>
          <a:p>
            <a:r>
              <a:rPr lang="en-US" dirty="0">
                <a:solidFill>
                  <a:srgbClr val="FF0000"/>
                </a:solidFill>
              </a:rPr>
              <a:t>Write a Python program to count the number of even and </a:t>
            </a:r>
            <a:r>
              <a:rPr lang="en-US" dirty="0" smtClean="0">
                <a:solidFill>
                  <a:srgbClr val="FF0000"/>
                </a:solidFill>
              </a:rPr>
              <a:t>odd </a:t>
            </a:r>
            <a:r>
              <a:rPr lang="en-US" dirty="0">
                <a:solidFill>
                  <a:srgbClr val="FF0000"/>
                </a:solidFill>
              </a:rPr>
              <a:t>numbers from a series of </a:t>
            </a:r>
            <a:r>
              <a:rPr lang="en-US" dirty="0" smtClean="0">
                <a:solidFill>
                  <a:srgbClr val="FF0000"/>
                </a:solidFill>
              </a:rPr>
              <a:t>numbers.</a:t>
            </a:r>
          </a:p>
          <a:p>
            <a:pPr marL="0" indent="0">
              <a:buNone/>
            </a:pPr>
            <a:r>
              <a:rPr lang="en-US" i="1" dirty="0"/>
              <a:t>Sample numbers</a:t>
            </a:r>
            <a:r>
              <a:rPr lang="en-US" dirty="0"/>
              <a:t> : numbers = (1, 2, 3, 4, 5, 6, 7, 8, 9) </a:t>
            </a:r>
            <a:br>
              <a:rPr lang="en-US" dirty="0"/>
            </a:br>
            <a:r>
              <a:rPr lang="en-US" i="1" dirty="0"/>
              <a:t>Expected Output</a:t>
            </a:r>
            <a:r>
              <a:rPr lang="en-US" dirty="0"/>
              <a:t> :</a:t>
            </a:r>
            <a:br>
              <a:rPr lang="en-US" dirty="0"/>
            </a:br>
            <a:r>
              <a:rPr lang="en-US" dirty="0"/>
              <a:t>Number of even numbers : 5</a:t>
            </a:r>
            <a:br>
              <a:rPr lang="en-US" dirty="0"/>
            </a:br>
            <a:r>
              <a:rPr lang="en-US" dirty="0"/>
              <a:t>Number of odd numbers : 4</a:t>
            </a:r>
            <a:endParaRPr lang="en-US" dirty="0" smtClean="0">
              <a:solidFill>
                <a:srgbClr val="FF0000"/>
              </a:solidFill>
            </a:endParaRPr>
          </a:p>
          <a:p>
            <a:pPr marL="0" indent="0">
              <a:buNone/>
            </a:pPr>
            <a:endParaRPr lang="en-IN" dirty="0">
              <a:solidFill>
                <a:srgbClr val="FF0000"/>
              </a:solidFill>
            </a:endParaRPr>
          </a:p>
        </p:txBody>
      </p:sp>
    </p:spTree>
    <p:extLst>
      <p:ext uri="{BB962C8B-B14F-4D97-AF65-F5344CB8AC3E}">
        <p14:creationId xmlns:p14="http://schemas.microsoft.com/office/powerpoint/2010/main" val="2672059251"/>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a:t>
            </a:r>
            <a:endParaRPr lang="en-IN" dirty="0"/>
          </a:p>
        </p:txBody>
      </p:sp>
      <p:pic>
        <p:nvPicPr>
          <p:cNvPr id="4" name="Picture 3"/>
          <p:cNvPicPr>
            <a:picLocks noChangeAspect="1"/>
          </p:cNvPicPr>
          <p:nvPr/>
        </p:nvPicPr>
        <p:blipFill>
          <a:blip r:embed="rId2"/>
          <a:stretch>
            <a:fillRect/>
          </a:stretch>
        </p:blipFill>
        <p:spPr>
          <a:xfrm>
            <a:off x="2152650" y="1821692"/>
            <a:ext cx="7505416" cy="4183323"/>
          </a:xfrm>
          <a:prstGeom prst="rect">
            <a:avLst/>
          </a:prstGeom>
        </p:spPr>
      </p:pic>
    </p:spTree>
    <p:extLst>
      <p:ext uri="{BB962C8B-B14F-4D97-AF65-F5344CB8AC3E}">
        <p14:creationId xmlns:p14="http://schemas.microsoft.com/office/powerpoint/2010/main" val="3579561039"/>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output</a:t>
            </a:r>
            <a:endParaRPr lang="en-IN" dirty="0"/>
          </a:p>
        </p:txBody>
      </p:sp>
      <p:pic>
        <p:nvPicPr>
          <p:cNvPr id="4" name="Picture 3"/>
          <p:cNvPicPr>
            <a:picLocks noChangeAspect="1"/>
          </p:cNvPicPr>
          <p:nvPr/>
        </p:nvPicPr>
        <p:blipFill>
          <a:blip r:embed="rId2"/>
          <a:stretch>
            <a:fillRect/>
          </a:stretch>
        </p:blipFill>
        <p:spPr>
          <a:xfrm>
            <a:off x="2152650" y="1690689"/>
            <a:ext cx="6160836" cy="2976845"/>
          </a:xfrm>
          <a:prstGeom prst="rect">
            <a:avLst/>
          </a:prstGeom>
        </p:spPr>
      </p:pic>
    </p:spTree>
    <p:extLst>
      <p:ext uri="{BB962C8B-B14F-4D97-AF65-F5344CB8AC3E}">
        <p14:creationId xmlns:p14="http://schemas.microsoft.com/office/powerpoint/2010/main" val="4158831124"/>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25017" y="1575354"/>
            <a:ext cx="6923809" cy="1942857"/>
          </a:xfrm>
          <a:prstGeom prst="rect">
            <a:avLst/>
          </a:prstGeom>
        </p:spPr>
      </p:pic>
      <p:pic>
        <p:nvPicPr>
          <p:cNvPr id="5" name="Picture 4"/>
          <p:cNvPicPr>
            <a:picLocks noChangeAspect="1"/>
          </p:cNvPicPr>
          <p:nvPr/>
        </p:nvPicPr>
        <p:blipFill>
          <a:blip r:embed="rId3"/>
          <a:stretch>
            <a:fillRect/>
          </a:stretch>
        </p:blipFill>
        <p:spPr>
          <a:xfrm>
            <a:off x="2063654" y="3667206"/>
            <a:ext cx="6228571" cy="2428571"/>
          </a:xfrm>
          <a:prstGeom prst="rect">
            <a:avLst/>
          </a:prstGeom>
        </p:spPr>
      </p:pic>
      <p:sp>
        <p:nvSpPr>
          <p:cNvPr id="6" name="Rectangle 5"/>
          <p:cNvSpPr/>
          <p:nvPr/>
        </p:nvSpPr>
        <p:spPr>
          <a:xfrm>
            <a:off x="2164716" y="426620"/>
            <a:ext cx="4572000" cy="523220"/>
          </a:xfrm>
          <a:prstGeom prst="rect">
            <a:avLst/>
          </a:prstGeom>
        </p:spPr>
        <p:txBody>
          <a:bodyPr>
            <a:spAutoFit/>
          </a:bodyPr>
          <a:lstStyle/>
          <a:p>
            <a:r>
              <a:rPr lang="en-US" sz="2800" dirty="0">
                <a:latin typeface="Times New Roman" panose="02020603050405020304" pitchFamily="18" charset="0"/>
                <a:cs typeface="Times New Roman" panose="02020603050405020304" pitchFamily="18" charset="0"/>
              </a:rPr>
              <a:t>else clause in loop:</a:t>
            </a:r>
            <a:r>
              <a:rPr lang="en-US" sz="2800" i="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31764278"/>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DOUBTS:</a:t>
            </a:r>
            <a:endParaRPr lang="en-IN" dirty="0"/>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85179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4198</TotalTime>
  <Words>3568</Words>
  <Application>Microsoft Office PowerPoint</Application>
  <PresentationFormat>Widescreen</PresentationFormat>
  <Paragraphs>850</Paragraphs>
  <Slides>149</Slides>
  <Notes>4</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149</vt:i4>
      </vt:variant>
    </vt:vector>
  </HeadingPairs>
  <TitlesOfParts>
    <vt:vector size="168" baseType="lpstr">
      <vt:lpstr>MS PGothic</vt:lpstr>
      <vt:lpstr>游ゴシック</vt:lpstr>
      <vt:lpstr>Arial</vt:lpstr>
      <vt:lpstr>Bebas Neue</vt:lpstr>
      <vt:lpstr>Calibri</vt:lpstr>
      <vt:lpstr>Calibri Light</vt:lpstr>
      <vt:lpstr>Courier</vt:lpstr>
      <vt:lpstr>Fira Sans Extra Condensed SemiBold</vt:lpstr>
      <vt:lpstr>Fjalla One</vt:lpstr>
      <vt:lpstr>Gill Sans</vt:lpstr>
      <vt:lpstr>Helvetica</vt:lpstr>
      <vt:lpstr>Itim</vt:lpstr>
      <vt:lpstr>Muli</vt:lpstr>
      <vt:lpstr>Roboto</vt:lpstr>
      <vt:lpstr>Roboto Condensed Light</vt:lpstr>
      <vt:lpstr>Times New Roman</vt:lpstr>
      <vt:lpstr>Wingdings</vt:lpstr>
      <vt:lpstr>ヒラギノ角ゴ ProN W3</vt:lpstr>
      <vt:lpstr>Office Theme</vt:lpstr>
      <vt:lpstr>PowerPoint Presentation</vt:lpstr>
      <vt:lpstr>30 Days  Python Master Class</vt:lpstr>
      <vt:lpstr>Python Master Class</vt:lpstr>
      <vt:lpstr>NANDHINI.S</vt:lpstr>
      <vt:lpstr>Pantech?</vt:lpstr>
      <vt:lpstr>What is Master Class ?</vt:lpstr>
      <vt:lpstr>Help 10 Million Students to Learn the Technology in Easy Way</vt:lpstr>
      <vt:lpstr>Associate Partner for this Master Class</vt:lpstr>
      <vt:lpstr>What U will Learn from 30 Days Data Science &amp; Analytics Master Class</vt:lpstr>
      <vt:lpstr>Python Learning Plan</vt:lpstr>
      <vt:lpstr>Day wise Learning Plan</vt:lpstr>
      <vt:lpstr>Day wise Learning Plan</vt:lpstr>
      <vt:lpstr>List of Projects for Demo in YouTube Live</vt:lpstr>
      <vt:lpstr>What you will get from this Free 30 Days Master Class?</vt:lpstr>
      <vt:lpstr>Ans : During the Live Class, organizer will post Google Form link in Live Chat. The Participants should submit the from on daily basis.  Minimum 25 Days Attendance is Required to get Free Master Class Participation Certificate.</vt:lpstr>
      <vt:lpstr> Sample Webinar Participation Certificate?</vt:lpstr>
      <vt:lpstr>https://www.pantechelearning.com/data-science-master-class/</vt:lpstr>
      <vt:lpstr>What is Internship????</vt:lpstr>
      <vt:lpstr>PowerPoint Presentation</vt:lpstr>
      <vt:lpstr>Pantech will make you to Create 10 Projects in Data Science &amp; Analytics in 30 Days</vt:lpstr>
      <vt:lpstr>1 Month Internship in Data Science</vt:lpstr>
      <vt:lpstr>What You Will Get???</vt:lpstr>
      <vt:lpstr>How to join in 1 month Internship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APLLICATION</vt:lpstr>
      <vt:lpstr>Data type </vt:lpstr>
      <vt:lpstr>PowerPoint Presentation</vt:lpstr>
      <vt:lpstr>operators</vt:lpstr>
      <vt:lpstr>PowerPoint Presentation</vt:lpstr>
      <vt:lpstr>PowerPoint Presentation</vt:lpstr>
      <vt:lpstr>PowerPoint Presentation</vt:lpstr>
      <vt:lpstr>PowerPoint Presentation</vt:lpstr>
      <vt:lpstr>PowerPoint Presentation</vt:lpstr>
      <vt:lpstr>PowerPoint Presentation</vt:lpstr>
      <vt:lpstr>Swap without variables</vt:lpstr>
      <vt:lpstr>Swap without variables</vt:lpstr>
      <vt:lpstr>PowerPoint Presentation</vt:lpstr>
      <vt:lpstr>String</vt:lpstr>
      <vt:lpstr>Strings</vt:lpstr>
      <vt:lpstr>PowerPoint Presentation</vt:lpstr>
      <vt:lpstr>PowerPoint Presentation</vt:lpstr>
      <vt:lpstr>PowerPoint Presentation</vt:lpstr>
      <vt:lpstr>String operations in PY</vt:lpstr>
      <vt:lpstr>PowerPoint Presentation</vt:lpstr>
      <vt:lpstr>Concatenating (Joining) Strings</vt:lpstr>
      <vt:lpstr>Is it fine</vt:lpstr>
      <vt:lpstr>This works fine</vt:lpstr>
      <vt:lpstr>Converting Numbers to Strings</vt:lpstr>
      <vt:lpstr>Converting Strings to Numbers</vt:lpstr>
      <vt:lpstr>&amp; some more conversions</vt:lpstr>
      <vt:lpstr>Find the Length of a String</vt:lpstr>
      <vt:lpstr>Find the Position of One String Inside Another</vt:lpstr>
      <vt:lpstr>Extracting Part of a String</vt:lpstr>
      <vt:lpstr>PowerPoint Presentation</vt:lpstr>
      <vt:lpstr>PowerPoint Presentation</vt:lpstr>
      <vt:lpstr>PowerPoint Presentation</vt:lpstr>
      <vt:lpstr>PowerPoint Presentation</vt:lpstr>
      <vt:lpstr>Conditions </vt:lpstr>
      <vt:lpstr>PowerPoint Presentation</vt:lpstr>
      <vt:lpstr>PowerPoint Presentation</vt:lpstr>
      <vt:lpstr>Is It </vt:lpstr>
      <vt:lpstr>This works fine </vt:lpstr>
      <vt:lpstr>PowerPoint Presentation</vt:lpstr>
      <vt:lpstr>PowerPoint Presentation</vt:lpstr>
      <vt:lpstr>PowerPoint Presentation</vt:lpstr>
      <vt:lpstr>PowerPoint Presentation</vt:lpstr>
      <vt:lpstr>Palindromes</vt:lpstr>
      <vt:lpstr>  Palindromes Word  </vt:lpstr>
      <vt:lpstr>Palindromes Code</vt:lpstr>
      <vt:lpstr>output</vt:lpstr>
      <vt:lpstr>PowerPoint Presentation</vt:lpstr>
      <vt:lpstr>A FUNCTION FOR ALL</vt:lpstr>
      <vt:lpstr>WRONG WAY BUT Y?</vt:lpstr>
      <vt:lpstr>PowerPoint Presentation</vt:lpstr>
      <vt:lpstr>Passing Arguments</vt:lpstr>
      <vt:lpstr>Passing Arguments</vt:lpstr>
      <vt:lpstr>Palindromes With Function </vt:lpstr>
      <vt:lpstr>Palindromes with function </vt:lpstr>
      <vt:lpstr>PowerPoint Presentation</vt:lpstr>
      <vt:lpstr>For loop</vt:lpstr>
      <vt:lpstr>Structure of for loop</vt:lpstr>
      <vt:lpstr>PowerPoint Presentation</vt:lpstr>
      <vt:lpstr>example</vt:lpstr>
      <vt:lpstr>ouput</vt:lpstr>
      <vt:lpstr>Nested for loop example</vt:lpstr>
      <vt:lpstr>output</vt:lpstr>
      <vt:lpstr>exercise</vt:lpstr>
      <vt:lpstr>code</vt:lpstr>
      <vt:lpstr>output</vt:lpstr>
      <vt:lpstr>PowerPoint Presentation</vt:lpstr>
      <vt:lpstr>                                   DOUBTS:</vt:lpstr>
      <vt:lpstr>PowerPoint Presentation</vt:lpstr>
      <vt:lpstr>Structure of while loop</vt:lpstr>
      <vt:lpstr>While loop example </vt:lpstr>
      <vt:lpstr>output</vt:lpstr>
      <vt:lpstr>exercise</vt:lpstr>
      <vt:lpstr>code</vt:lpstr>
      <vt:lpstr>output</vt:lpstr>
      <vt:lpstr>Break Statement</vt:lpstr>
      <vt:lpstr>PowerPoint Presentation</vt:lpstr>
      <vt:lpstr>Continue Statement </vt:lpstr>
      <vt:lpstr>PowerPoint Presentation</vt:lpstr>
      <vt:lpstr>Pass Statement</vt:lpstr>
      <vt:lpstr>PowerPoint Presentation</vt:lpstr>
      <vt:lpstr>Python Lists</vt:lpstr>
      <vt:lpstr>Methods of List </vt:lpstr>
      <vt:lpstr>Methods of list</vt:lpstr>
      <vt:lpstr>exercise</vt:lpstr>
      <vt:lpstr>code</vt:lpstr>
      <vt:lpstr>output</vt:lpstr>
      <vt:lpstr>Python Tuples</vt:lpstr>
      <vt:lpstr>PowerPoint Presentation</vt:lpstr>
      <vt:lpstr>PowerPoint Presentation</vt:lpstr>
      <vt:lpstr>PowerPoint Presentation</vt:lpstr>
      <vt:lpstr>code</vt:lpstr>
      <vt:lpstr>output</vt:lpstr>
      <vt:lpstr>PowerPoint Presentation</vt:lpstr>
      <vt:lpstr>Stored (and reused) Steps</vt:lpstr>
      <vt:lpstr>Python Functions</vt:lpstr>
      <vt:lpstr>Function Definition</vt:lpstr>
      <vt:lpstr>PowerPoint Presentation</vt:lpstr>
      <vt:lpstr>Max Function</vt:lpstr>
      <vt:lpstr>Max Function</vt:lpstr>
      <vt:lpstr>Type Conversions</vt:lpstr>
      <vt:lpstr>String Conversions</vt:lpstr>
      <vt:lpstr>Building our Own Functions</vt:lpstr>
      <vt:lpstr>PowerPoint Presentation</vt:lpstr>
      <vt:lpstr>Definitions and Uses</vt:lpstr>
      <vt:lpstr>PowerPoint Presentation</vt:lpstr>
      <vt:lpstr>Arguments</vt:lpstr>
      <vt:lpstr>Parameters</vt:lpstr>
      <vt:lpstr>Return Values</vt:lpstr>
      <vt:lpstr>Return Value</vt:lpstr>
      <vt:lpstr>Arguments, Parameters, and Results</vt:lpstr>
      <vt:lpstr>Multiple Parameters / Arguments</vt:lpstr>
      <vt:lpstr>Void (non-fruitful) Functions</vt:lpstr>
      <vt:lpstr>To function or not to function...</vt:lpstr>
      <vt:lpstr>PowerPoint Presentation</vt:lpstr>
      <vt:lpstr>PowerPoint Presentation</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Bharat Kumar</dc:creator>
  <cp:lastModifiedBy>Lenovo</cp:lastModifiedBy>
  <cp:revision>295</cp:revision>
  <dcterms:created xsi:type="dcterms:W3CDTF">2017-05-02T05:27:42Z</dcterms:created>
  <dcterms:modified xsi:type="dcterms:W3CDTF">2022-03-01T04:45:13Z</dcterms:modified>
</cp:coreProperties>
</file>

<file path=docProps/thumbnail.jpeg>
</file>